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492" r:id="rId2"/>
    <p:sldId id="497" r:id="rId3"/>
    <p:sldId id="324" r:id="rId4"/>
    <p:sldId id="498" r:id="rId5"/>
    <p:sldId id="499" r:id="rId6"/>
    <p:sldId id="325" r:id="rId7"/>
    <p:sldId id="326" r:id="rId8"/>
    <p:sldId id="500" r:id="rId9"/>
    <p:sldId id="501" r:id="rId10"/>
    <p:sldId id="337" r:id="rId11"/>
    <p:sldId id="338" r:id="rId12"/>
    <p:sldId id="442" r:id="rId13"/>
    <p:sldId id="344" r:id="rId14"/>
    <p:sldId id="345" r:id="rId15"/>
    <p:sldId id="346" r:id="rId16"/>
    <p:sldId id="347" r:id="rId17"/>
    <p:sldId id="348" r:id="rId18"/>
    <p:sldId id="502" r:id="rId19"/>
    <p:sldId id="503" r:id="rId20"/>
    <p:sldId id="504" r:id="rId21"/>
    <p:sldId id="486" r:id="rId22"/>
    <p:sldId id="488" r:id="rId23"/>
    <p:sldId id="487" r:id="rId24"/>
    <p:sldId id="489" r:id="rId25"/>
    <p:sldId id="490" r:id="rId26"/>
    <p:sldId id="491" r:id="rId27"/>
    <p:sldId id="493" r:id="rId28"/>
    <p:sldId id="494" r:id="rId29"/>
    <p:sldId id="495" r:id="rId30"/>
    <p:sldId id="349" r:id="rId31"/>
    <p:sldId id="485" r:id="rId32"/>
    <p:sldId id="443" r:id="rId33"/>
    <p:sldId id="340" r:id="rId34"/>
    <p:sldId id="339" r:id="rId35"/>
    <p:sldId id="484" r:id="rId36"/>
    <p:sldId id="483" r:id="rId37"/>
    <p:sldId id="341" r:id="rId38"/>
    <p:sldId id="482" r:id="rId39"/>
    <p:sldId id="342" r:id="rId40"/>
    <p:sldId id="343" r:id="rId41"/>
    <p:sldId id="350" r:id="rId42"/>
    <p:sldId id="351" r:id="rId43"/>
    <p:sldId id="352" r:id="rId44"/>
    <p:sldId id="353" r:id="rId4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7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96"/>
    <p:restoredTop sz="95755"/>
  </p:normalViewPr>
  <p:slideViewPr>
    <p:cSldViewPr snapToGrid="0" snapToObjects="1">
      <p:cViewPr>
        <p:scale>
          <a:sx n="100" d="100"/>
          <a:sy n="100" d="100"/>
        </p:scale>
        <p:origin x="72" y="10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D7E8CC-90FF-4CDD-AAB2-7C467FC5933B}" type="datetimeFigureOut">
              <a:rPr lang="ru-RU" smtClean="0"/>
              <a:t>13.12.2023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BD7586-3D4C-4E02-BA70-4129B78917C7}" type="slidenum">
              <a:rPr lang="ru-RU" smtClean="0"/>
              <a:t>‹#›</a:t>
            </a:fld>
            <a:endParaRPr lang="ru-RU"/>
          </a:p>
        </p:txBody>
      </p:sp>
    </p:spTree>
    <p:extLst>
      <p:ext uri="{BB962C8B-B14F-4D97-AF65-F5344CB8AC3E}">
        <p14:creationId xmlns:p14="http://schemas.microsoft.com/office/powerpoint/2010/main" val="9090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Образ слайда 1"/>
          <p:cNvSpPr>
            <a:spLocks noGrp="1" noRot="1" noChangeAspect="1"/>
          </p:cNvSpPr>
          <p:nvPr>
            <p:ph type="sldImg"/>
          </p:nvPr>
        </p:nvSpPr>
        <p:spPr bwMode="auto"/>
      </p:sp>
      <p:sp>
        <p:nvSpPr>
          <p:cNvPr id="3" name="Заметки 2"/>
          <p:cNvSpPr>
            <a:spLocks noGrp="1"/>
          </p:cNvSpPr>
          <p:nvPr>
            <p:ph type="body" idx="1"/>
          </p:nvPr>
        </p:nvSpPr>
        <p:spPr bwMode="auto"/>
        <p:txBody>
          <a:bodyPr/>
          <a:lstStyle/>
          <a:p>
            <a:pPr>
              <a:defRPr/>
            </a:pPr>
            <a:r>
              <a:rPr lang="ru-RU"/>
              <a:t>Давайте для начала поговорим о том, что означает сам термин компьютерное зрение. </a:t>
            </a:r>
            <a:endParaRPr/>
          </a:p>
          <a:p>
            <a:pPr>
              <a:defRPr/>
            </a:pPr>
            <a:r>
              <a:rPr lang="ru-RU"/>
              <a:t>Термин включает себя исследование изображений или их последовательностей.</a:t>
            </a:r>
            <a:endParaRPr/>
          </a:p>
          <a:p>
            <a:pPr>
              <a:defRPr/>
            </a:pPr>
            <a:r>
              <a:rPr lang="ru-RU"/>
              <a:t>Например, видео последовательностей с целью их понимания - то есть принятия по ним некоторых решений. </a:t>
            </a:r>
            <a:endParaRPr/>
          </a:p>
          <a:p>
            <a:pPr>
              <a:defRPr/>
            </a:pPr>
            <a:r>
              <a:rPr lang="ru-RU"/>
              <a:t>Например, решений о наличии либо отсутствии того или иного объекта.</a:t>
            </a:r>
            <a:endParaRPr/>
          </a:p>
          <a:p>
            <a:pPr>
              <a:defRPr/>
            </a:pPr>
            <a:r>
              <a:rPr lang="ru-RU"/>
              <a:t>Также термин подразумевает непосредственную реализацию алгоритмов соответствующих данным методам. </a:t>
            </a:r>
            <a:endParaRPr/>
          </a:p>
          <a:p>
            <a:pPr>
              <a:defRPr/>
            </a:pPr>
            <a:r>
              <a:rPr lang="ru-RU"/>
              <a:t>И вопросы, например, работы с оборудованием для получения изображений.</a:t>
            </a:r>
            <a:endParaRPr/>
          </a:p>
        </p:txBody>
      </p:sp>
      <p:sp>
        <p:nvSpPr>
          <p:cNvPr id="4" name="Номер слайда 3"/>
          <p:cNvSpPr>
            <a:spLocks noGrp="1"/>
          </p:cNvSpPr>
          <p:nvPr>
            <p:ph type="sldNum" sz="quarter" idx="10"/>
          </p:nvPr>
        </p:nvSpPr>
        <p:spPr bwMode="auto"/>
        <p:txBody>
          <a:bodyPr/>
          <a:lstStyle/>
          <a:p>
            <a:pPr>
              <a:defRPr/>
            </a:pPr>
            <a:fld id="{7891EE0A-5ACD-4F73-9620-E7F7A315D9F8}" type="slidenum">
              <a:rPr lang="ru-RU"/>
              <a:t>2</a:t>
            </a:fld>
            <a:endParaRPr lang="ru-RU"/>
          </a:p>
        </p:txBody>
      </p:sp>
    </p:spTree>
    <p:extLst>
      <p:ext uri="{BB962C8B-B14F-4D97-AF65-F5344CB8AC3E}">
        <p14:creationId xmlns:p14="http://schemas.microsoft.com/office/powerpoint/2010/main" val="1386389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CD4F98-3285-A340-A508-CD9189FA17F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C860DD4D-138D-B540-8334-B41AF4B34F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A806944F-5A80-064D-95DF-9EEFC0ACADCC}"/>
              </a:ext>
            </a:extLst>
          </p:cNvPr>
          <p:cNvSpPr>
            <a:spLocks noGrp="1"/>
          </p:cNvSpPr>
          <p:nvPr>
            <p:ph type="dt" sz="half" idx="10"/>
          </p:nvPr>
        </p:nvSpPr>
        <p:spPr/>
        <p:txBody>
          <a:bodyPr/>
          <a:lstStyle/>
          <a:p>
            <a:fld id="{B58E3957-9DB7-2144-A0DD-2DA991F48C2F}" type="datetimeFigureOut">
              <a:rPr lang="ru-RU" smtClean="0"/>
              <a:t>13.12.2023</a:t>
            </a:fld>
            <a:endParaRPr lang="ru-RU"/>
          </a:p>
        </p:txBody>
      </p:sp>
      <p:sp>
        <p:nvSpPr>
          <p:cNvPr id="5" name="Нижний колонтитул 4">
            <a:extLst>
              <a:ext uri="{FF2B5EF4-FFF2-40B4-BE49-F238E27FC236}">
                <a16:creationId xmlns:a16="http://schemas.microsoft.com/office/drawing/2014/main" id="{650BAA23-1C09-C44D-A390-FE08D527552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33F8653-0745-8E46-8CCD-8A51065EFF05}"/>
              </a:ext>
            </a:extLst>
          </p:cNvPr>
          <p:cNvSpPr>
            <a:spLocks noGrp="1"/>
          </p:cNvSpPr>
          <p:nvPr>
            <p:ph type="sldNum" sz="quarter" idx="12"/>
          </p:nvPr>
        </p:nvSpPr>
        <p:spPr/>
        <p:txBody>
          <a:bodyPr/>
          <a:lstStyle/>
          <a:p>
            <a:fld id="{35A3C5F2-84C7-904A-AF57-DA72FB88699F}" type="slidenum">
              <a:rPr lang="ru-RU" smtClean="0"/>
              <a:t>‹#›</a:t>
            </a:fld>
            <a:endParaRPr lang="ru-RU"/>
          </a:p>
        </p:txBody>
      </p:sp>
    </p:spTree>
    <p:extLst>
      <p:ext uri="{BB962C8B-B14F-4D97-AF65-F5344CB8AC3E}">
        <p14:creationId xmlns:p14="http://schemas.microsoft.com/office/powerpoint/2010/main" val="3189549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59FECA-A87A-B049-864A-B3A579C98F61}"/>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612EEABC-825C-754B-A54D-47165C3021EC}"/>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13BAA31-BF6B-1847-A96C-449E59D00F1F}"/>
              </a:ext>
            </a:extLst>
          </p:cNvPr>
          <p:cNvSpPr>
            <a:spLocks noGrp="1"/>
          </p:cNvSpPr>
          <p:nvPr>
            <p:ph type="dt" sz="half" idx="10"/>
          </p:nvPr>
        </p:nvSpPr>
        <p:spPr/>
        <p:txBody>
          <a:bodyPr/>
          <a:lstStyle/>
          <a:p>
            <a:fld id="{B58E3957-9DB7-2144-A0DD-2DA991F48C2F}" type="datetimeFigureOut">
              <a:rPr lang="ru-RU" smtClean="0"/>
              <a:t>13.12.2023</a:t>
            </a:fld>
            <a:endParaRPr lang="ru-RU"/>
          </a:p>
        </p:txBody>
      </p:sp>
      <p:sp>
        <p:nvSpPr>
          <p:cNvPr id="5" name="Нижний колонтитул 4">
            <a:extLst>
              <a:ext uri="{FF2B5EF4-FFF2-40B4-BE49-F238E27FC236}">
                <a16:creationId xmlns:a16="http://schemas.microsoft.com/office/drawing/2014/main" id="{00D859F0-D7CB-D64C-80EB-CC03DE74965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CB84B59-18ED-B444-A7BA-F7870C436FCB}"/>
              </a:ext>
            </a:extLst>
          </p:cNvPr>
          <p:cNvSpPr>
            <a:spLocks noGrp="1"/>
          </p:cNvSpPr>
          <p:nvPr>
            <p:ph type="sldNum" sz="quarter" idx="12"/>
          </p:nvPr>
        </p:nvSpPr>
        <p:spPr/>
        <p:txBody>
          <a:bodyPr/>
          <a:lstStyle/>
          <a:p>
            <a:fld id="{35A3C5F2-84C7-904A-AF57-DA72FB88699F}" type="slidenum">
              <a:rPr lang="ru-RU" smtClean="0"/>
              <a:t>‹#›</a:t>
            </a:fld>
            <a:endParaRPr lang="ru-RU"/>
          </a:p>
        </p:txBody>
      </p:sp>
    </p:spTree>
    <p:extLst>
      <p:ext uri="{BB962C8B-B14F-4D97-AF65-F5344CB8AC3E}">
        <p14:creationId xmlns:p14="http://schemas.microsoft.com/office/powerpoint/2010/main" val="134148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28A7B3D-ECB2-FF43-9444-B3C2370EE75D}"/>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5897C01F-55AB-3F44-ADF4-DB469B92D3B5}"/>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E78DFFA-AE72-CA41-B4F3-D5A53141D363}"/>
              </a:ext>
            </a:extLst>
          </p:cNvPr>
          <p:cNvSpPr>
            <a:spLocks noGrp="1"/>
          </p:cNvSpPr>
          <p:nvPr>
            <p:ph type="dt" sz="half" idx="10"/>
          </p:nvPr>
        </p:nvSpPr>
        <p:spPr/>
        <p:txBody>
          <a:bodyPr/>
          <a:lstStyle/>
          <a:p>
            <a:fld id="{B58E3957-9DB7-2144-A0DD-2DA991F48C2F}" type="datetimeFigureOut">
              <a:rPr lang="ru-RU" smtClean="0"/>
              <a:t>13.12.2023</a:t>
            </a:fld>
            <a:endParaRPr lang="ru-RU"/>
          </a:p>
        </p:txBody>
      </p:sp>
      <p:sp>
        <p:nvSpPr>
          <p:cNvPr id="5" name="Нижний колонтитул 4">
            <a:extLst>
              <a:ext uri="{FF2B5EF4-FFF2-40B4-BE49-F238E27FC236}">
                <a16:creationId xmlns:a16="http://schemas.microsoft.com/office/drawing/2014/main" id="{5F9EF764-F2FE-6D4A-AA68-536BFFCAACC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4305783-4BFA-7048-9E52-77BA1E291BEB}"/>
              </a:ext>
            </a:extLst>
          </p:cNvPr>
          <p:cNvSpPr>
            <a:spLocks noGrp="1"/>
          </p:cNvSpPr>
          <p:nvPr>
            <p:ph type="sldNum" sz="quarter" idx="12"/>
          </p:nvPr>
        </p:nvSpPr>
        <p:spPr/>
        <p:txBody>
          <a:bodyPr/>
          <a:lstStyle/>
          <a:p>
            <a:fld id="{35A3C5F2-84C7-904A-AF57-DA72FB88699F}" type="slidenum">
              <a:rPr lang="ru-RU" smtClean="0"/>
              <a:t>‹#›</a:t>
            </a:fld>
            <a:endParaRPr lang="ru-RU"/>
          </a:p>
        </p:txBody>
      </p:sp>
    </p:spTree>
    <p:extLst>
      <p:ext uri="{BB962C8B-B14F-4D97-AF65-F5344CB8AC3E}">
        <p14:creationId xmlns:p14="http://schemas.microsoft.com/office/powerpoint/2010/main" val="3103831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A1B691-8080-1E49-86FD-AAF269E7488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A757A45-2B19-1544-8A0F-D44B42CA3880}"/>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A999ACD-CABE-5F4F-9610-9046D17D1FC0}"/>
              </a:ext>
            </a:extLst>
          </p:cNvPr>
          <p:cNvSpPr>
            <a:spLocks noGrp="1"/>
          </p:cNvSpPr>
          <p:nvPr>
            <p:ph type="dt" sz="half" idx="10"/>
          </p:nvPr>
        </p:nvSpPr>
        <p:spPr/>
        <p:txBody>
          <a:bodyPr/>
          <a:lstStyle/>
          <a:p>
            <a:fld id="{B58E3957-9DB7-2144-A0DD-2DA991F48C2F}" type="datetimeFigureOut">
              <a:rPr lang="ru-RU" smtClean="0"/>
              <a:t>13.12.2023</a:t>
            </a:fld>
            <a:endParaRPr lang="ru-RU"/>
          </a:p>
        </p:txBody>
      </p:sp>
      <p:sp>
        <p:nvSpPr>
          <p:cNvPr id="5" name="Нижний колонтитул 4">
            <a:extLst>
              <a:ext uri="{FF2B5EF4-FFF2-40B4-BE49-F238E27FC236}">
                <a16:creationId xmlns:a16="http://schemas.microsoft.com/office/drawing/2014/main" id="{E68771E9-F7EA-9848-B1BA-B10017433E8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C87033E-A4C9-3949-A7C2-F59D3B02424C}"/>
              </a:ext>
            </a:extLst>
          </p:cNvPr>
          <p:cNvSpPr>
            <a:spLocks noGrp="1"/>
          </p:cNvSpPr>
          <p:nvPr>
            <p:ph type="sldNum" sz="quarter" idx="12"/>
          </p:nvPr>
        </p:nvSpPr>
        <p:spPr/>
        <p:txBody>
          <a:bodyPr/>
          <a:lstStyle/>
          <a:p>
            <a:fld id="{35A3C5F2-84C7-904A-AF57-DA72FB88699F}" type="slidenum">
              <a:rPr lang="ru-RU" smtClean="0"/>
              <a:t>‹#›</a:t>
            </a:fld>
            <a:endParaRPr lang="ru-RU"/>
          </a:p>
        </p:txBody>
      </p:sp>
    </p:spTree>
    <p:extLst>
      <p:ext uri="{BB962C8B-B14F-4D97-AF65-F5344CB8AC3E}">
        <p14:creationId xmlns:p14="http://schemas.microsoft.com/office/powerpoint/2010/main" val="9164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79F561-E2A7-EB4D-808E-2DE95AA41CF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E10F38D-A781-2F49-9B0E-ADDBC9459B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F1148FB8-6F91-CB4B-AF49-F8D415924B2D}"/>
              </a:ext>
            </a:extLst>
          </p:cNvPr>
          <p:cNvSpPr>
            <a:spLocks noGrp="1"/>
          </p:cNvSpPr>
          <p:nvPr>
            <p:ph type="dt" sz="half" idx="10"/>
          </p:nvPr>
        </p:nvSpPr>
        <p:spPr/>
        <p:txBody>
          <a:bodyPr/>
          <a:lstStyle/>
          <a:p>
            <a:fld id="{B58E3957-9DB7-2144-A0DD-2DA991F48C2F}" type="datetimeFigureOut">
              <a:rPr lang="ru-RU" smtClean="0"/>
              <a:t>13.12.2023</a:t>
            </a:fld>
            <a:endParaRPr lang="ru-RU"/>
          </a:p>
        </p:txBody>
      </p:sp>
      <p:sp>
        <p:nvSpPr>
          <p:cNvPr id="5" name="Нижний колонтитул 4">
            <a:extLst>
              <a:ext uri="{FF2B5EF4-FFF2-40B4-BE49-F238E27FC236}">
                <a16:creationId xmlns:a16="http://schemas.microsoft.com/office/drawing/2014/main" id="{BBD69FC5-F76F-4E4F-8A54-00224A20150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A025131-AC4D-374A-B621-757D0EA15459}"/>
              </a:ext>
            </a:extLst>
          </p:cNvPr>
          <p:cNvSpPr>
            <a:spLocks noGrp="1"/>
          </p:cNvSpPr>
          <p:nvPr>
            <p:ph type="sldNum" sz="quarter" idx="12"/>
          </p:nvPr>
        </p:nvSpPr>
        <p:spPr/>
        <p:txBody>
          <a:bodyPr/>
          <a:lstStyle/>
          <a:p>
            <a:fld id="{35A3C5F2-84C7-904A-AF57-DA72FB88699F}" type="slidenum">
              <a:rPr lang="ru-RU" smtClean="0"/>
              <a:t>‹#›</a:t>
            </a:fld>
            <a:endParaRPr lang="ru-RU"/>
          </a:p>
        </p:txBody>
      </p:sp>
    </p:spTree>
    <p:extLst>
      <p:ext uri="{BB962C8B-B14F-4D97-AF65-F5344CB8AC3E}">
        <p14:creationId xmlns:p14="http://schemas.microsoft.com/office/powerpoint/2010/main" val="280876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B273E1-9844-B842-BFB9-20183C6B8DA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94F4B471-2B2F-D04A-8206-8D339AEFA6E0}"/>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7CC91F6D-EF8B-5545-A87A-F117B94B77D6}"/>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EC54AC3B-2451-1044-A978-381C4575C5A5}"/>
              </a:ext>
            </a:extLst>
          </p:cNvPr>
          <p:cNvSpPr>
            <a:spLocks noGrp="1"/>
          </p:cNvSpPr>
          <p:nvPr>
            <p:ph type="dt" sz="half" idx="10"/>
          </p:nvPr>
        </p:nvSpPr>
        <p:spPr/>
        <p:txBody>
          <a:bodyPr/>
          <a:lstStyle/>
          <a:p>
            <a:fld id="{B58E3957-9DB7-2144-A0DD-2DA991F48C2F}" type="datetimeFigureOut">
              <a:rPr lang="ru-RU" smtClean="0"/>
              <a:t>13.12.2023</a:t>
            </a:fld>
            <a:endParaRPr lang="ru-RU"/>
          </a:p>
        </p:txBody>
      </p:sp>
      <p:sp>
        <p:nvSpPr>
          <p:cNvPr id="6" name="Нижний колонтитул 5">
            <a:extLst>
              <a:ext uri="{FF2B5EF4-FFF2-40B4-BE49-F238E27FC236}">
                <a16:creationId xmlns:a16="http://schemas.microsoft.com/office/drawing/2014/main" id="{F378FF8A-93E0-2F40-A156-9936FC8ABE0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D1F0675-2054-F447-9C3A-3FDF0AFFEB34}"/>
              </a:ext>
            </a:extLst>
          </p:cNvPr>
          <p:cNvSpPr>
            <a:spLocks noGrp="1"/>
          </p:cNvSpPr>
          <p:nvPr>
            <p:ph type="sldNum" sz="quarter" idx="12"/>
          </p:nvPr>
        </p:nvSpPr>
        <p:spPr/>
        <p:txBody>
          <a:bodyPr/>
          <a:lstStyle/>
          <a:p>
            <a:fld id="{35A3C5F2-84C7-904A-AF57-DA72FB88699F}" type="slidenum">
              <a:rPr lang="ru-RU" smtClean="0"/>
              <a:t>‹#›</a:t>
            </a:fld>
            <a:endParaRPr lang="ru-RU"/>
          </a:p>
        </p:txBody>
      </p:sp>
    </p:spTree>
    <p:extLst>
      <p:ext uri="{BB962C8B-B14F-4D97-AF65-F5344CB8AC3E}">
        <p14:creationId xmlns:p14="http://schemas.microsoft.com/office/powerpoint/2010/main" val="1064912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2CA1DF-5D09-8E43-963C-5F32848A53A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258A0153-CECA-D648-A7EA-9A8B02F710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F9807F75-73D6-774E-BA70-4FB1E5335B4C}"/>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87603F63-DE65-1845-9816-3732C9A37D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164FE2FA-6FAC-9E41-B17A-23F3B1C8641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D5BC6A93-3A79-234B-B748-396B7DC12A07}"/>
              </a:ext>
            </a:extLst>
          </p:cNvPr>
          <p:cNvSpPr>
            <a:spLocks noGrp="1"/>
          </p:cNvSpPr>
          <p:nvPr>
            <p:ph type="dt" sz="half" idx="10"/>
          </p:nvPr>
        </p:nvSpPr>
        <p:spPr/>
        <p:txBody>
          <a:bodyPr/>
          <a:lstStyle/>
          <a:p>
            <a:fld id="{B58E3957-9DB7-2144-A0DD-2DA991F48C2F}" type="datetimeFigureOut">
              <a:rPr lang="ru-RU" smtClean="0"/>
              <a:t>13.12.2023</a:t>
            </a:fld>
            <a:endParaRPr lang="ru-RU"/>
          </a:p>
        </p:txBody>
      </p:sp>
      <p:sp>
        <p:nvSpPr>
          <p:cNvPr id="8" name="Нижний колонтитул 7">
            <a:extLst>
              <a:ext uri="{FF2B5EF4-FFF2-40B4-BE49-F238E27FC236}">
                <a16:creationId xmlns:a16="http://schemas.microsoft.com/office/drawing/2014/main" id="{2FF40C92-822B-1B40-834D-EDE765A83BCC}"/>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196A7FB8-DD4F-FD49-BD28-D8229471E95F}"/>
              </a:ext>
            </a:extLst>
          </p:cNvPr>
          <p:cNvSpPr>
            <a:spLocks noGrp="1"/>
          </p:cNvSpPr>
          <p:nvPr>
            <p:ph type="sldNum" sz="quarter" idx="12"/>
          </p:nvPr>
        </p:nvSpPr>
        <p:spPr/>
        <p:txBody>
          <a:bodyPr/>
          <a:lstStyle/>
          <a:p>
            <a:fld id="{35A3C5F2-84C7-904A-AF57-DA72FB88699F}" type="slidenum">
              <a:rPr lang="ru-RU" smtClean="0"/>
              <a:t>‹#›</a:t>
            </a:fld>
            <a:endParaRPr lang="ru-RU"/>
          </a:p>
        </p:txBody>
      </p:sp>
    </p:spTree>
    <p:extLst>
      <p:ext uri="{BB962C8B-B14F-4D97-AF65-F5344CB8AC3E}">
        <p14:creationId xmlns:p14="http://schemas.microsoft.com/office/powerpoint/2010/main" val="299321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ECDF17-FF04-2949-B18A-ECB7F5551D22}"/>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621DD228-4C52-5246-B8B2-556EC093983B}"/>
              </a:ext>
            </a:extLst>
          </p:cNvPr>
          <p:cNvSpPr>
            <a:spLocks noGrp="1"/>
          </p:cNvSpPr>
          <p:nvPr>
            <p:ph type="dt" sz="half" idx="10"/>
          </p:nvPr>
        </p:nvSpPr>
        <p:spPr/>
        <p:txBody>
          <a:bodyPr/>
          <a:lstStyle/>
          <a:p>
            <a:fld id="{B58E3957-9DB7-2144-A0DD-2DA991F48C2F}" type="datetimeFigureOut">
              <a:rPr lang="ru-RU" smtClean="0"/>
              <a:t>13.12.2023</a:t>
            </a:fld>
            <a:endParaRPr lang="ru-RU"/>
          </a:p>
        </p:txBody>
      </p:sp>
      <p:sp>
        <p:nvSpPr>
          <p:cNvPr id="4" name="Нижний колонтитул 3">
            <a:extLst>
              <a:ext uri="{FF2B5EF4-FFF2-40B4-BE49-F238E27FC236}">
                <a16:creationId xmlns:a16="http://schemas.microsoft.com/office/drawing/2014/main" id="{6B092CC3-BBD4-1B4A-8CE8-B0DF81832BB5}"/>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92AF38B5-4BDF-A048-BB66-35925B0CF8C3}"/>
              </a:ext>
            </a:extLst>
          </p:cNvPr>
          <p:cNvSpPr>
            <a:spLocks noGrp="1"/>
          </p:cNvSpPr>
          <p:nvPr>
            <p:ph type="sldNum" sz="quarter" idx="12"/>
          </p:nvPr>
        </p:nvSpPr>
        <p:spPr/>
        <p:txBody>
          <a:bodyPr/>
          <a:lstStyle/>
          <a:p>
            <a:fld id="{35A3C5F2-84C7-904A-AF57-DA72FB88699F}" type="slidenum">
              <a:rPr lang="ru-RU" smtClean="0"/>
              <a:t>‹#›</a:t>
            </a:fld>
            <a:endParaRPr lang="ru-RU"/>
          </a:p>
        </p:txBody>
      </p:sp>
    </p:spTree>
    <p:extLst>
      <p:ext uri="{BB962C8B-B14F-4D97-AF65-F5344CB8AC3E}">
        <p14:creationId xmlns:p14="http://schemas.microsoft.com/office/powerpoint/2010/main" val="1765272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35C3DCC6-22F0-FB47-885E-CBA81E3CFFE2}"/>
              </a:ext>
            </a:extLst>
          </p:cNvPr>
          <p:cNvSpPr>
            <a:spLocks noGrp="1"/>
          </p:cNvSpPr>
          <p:nvPr>
            <p:ph type="dt" sz="half" idx="10"/>
          </p:nvPr>
        </p:nvSpPr>
        <p:spPr/>
        <p:txBody>
          <a:bodyPr/>
          <a:lstStyle/>
          <a:p>
            <a:fld id="{B58E3957-9DB7-2144-A0DD-2DA991F48C2F}" type="datetimeFigureOut">
              <a:rPr lang="ru-RU" smtClean="0"/>
              <a:t>13.12.2023</a:t>
            </a:fld>
            <a:endParaRPr lang="ru-RU"/>
          </a:p>
        </p:txBody>
      </p:sp>
      <p:sp>
        <p:nvSpPr>
          <p:cNvPr id="3" name="Нижний колонтитул 2">
            <a:extLst>
              <a:ext uri="{FF2B5EF4-FFF2-40B4-BE49-F238E27FC236}">
                <a16:creationId xmlns:a16="http://schemas.microsoft.com/office/drawing/2014/main" id="{350EEB25-C63C-724B-AF39-4F2530FB275F}"/>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7D448B14-824C-4149-83A4-19F0C7DEF2CC}"/>
              </a:ext>
            </a:extLst>
          </p:cNvPr>
          <p:cNvSpPr>
            <a:spLocks noGrp="1"/>
          </p:cNvSpPr>
          <p:nvPr>
            <p:ph type="sldNum" sz="quarter" idx="12"/>
          </p:nvPr>
        </p:nvSpPr>
        <p:spPr/>
        <p:txBody>
          <a:bodyPr/>
          <a:lstStyle/>
          <a:p>
            <a:fld id="{35A3C5F2-84C7-904A-AF57-DA72FB88699F}" type="slidenum">
              <a:rPr lang="ru-RU" smtClean="0"/>
              <a:t>‹#›</a:t>
            </a:fld>
            <a:endParaRPr lang="ru-RU"/>
          </a:p>
        </p:txBody>
      </p:sp>
    </p:spTree>
    <p:extLst>
      <p:ext uri="{BB962C8B-B14F-4D97-AF65-F5344CB8AC3E}">
        <p14:creationId xmlns:p14="http://schemas.microsoft.com/office/powerpoint/2010/main" val="338978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348D37-967B-4B40-8552-B5AA67F2214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5203395-B59E-3340-80A6-BC0277EC1C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46D60055-B004-8845-AAC3-09FDCF845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98BFCA6-A47B-D748-906A-6EB16984BEA3}"/>
              </a:ext>
            </a:extLst>
          </p:cNvPr>
          <p:cNvSpPr>
            <a:spLocks noGrp="1"/>
          </p:cNvSpPr>
          <p:nvPr>
            <p:ph type="dt" sz="half" idx="10"/>
          </p:nvPr>
        </p:nvSpPr>
        <p:spPr/>
        <p:txBody>
          <a:bodyPr/>
          <a:lstStyle/>
          <a:p>
            <a:fld id="{B58E3957-9DB7-2144-A0DD-2DA991F48C2F}" type="datetimeFigureOut">
              <a:rPr lang="ru-RU" smtClean="0"/>
              <a:t>13.12.2023</a:t>
            </a:fld>
            <a:endParaRPr lang="ru-RU"/>
          </a:p>
        </p:txBody>
      </p:sp>
      <p:sp>
        <p:nvSpPr>
          <p:cNvPr id="6" name="Нижний колонтитул 5">
            <a:extLst>
              <a:ext uri="{FF2B5EF4-FFF2-40B4-BE49-F238E27FC236}">
                <a16:creationId xmlns:a16="http://schemas.microsoft.com/office/drawing/2014/main" id="{07D9931D-C9FB-164B-85CE-436ADFF91C8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33BEC44-48C9-5243-B441-CBC939AA8DBF}"/>
              </a:ext>
            </a:extLst>
          </p:cNvPr>
          <p:cNvSpPr>
            <a:spLocks noGrp="1"/>
          </p:cNvSpPr>
          <p:nvPr>
            <p:ph type="sldNum" sz="quarter" idx="12"/>
          </p:nvPr>
        </p:nvSpPr>
        <p:spPr/>
        <p:txBody>
          <a:bodyPr/>
          <a:lstStyle/>
          <a:p>
            <a:fld id="{35A3C5F2-84C7-904A-AF57-DA72FB88699F}" type="slidenum">
              <a:rPr lang="ru-RU" smtClean="0"/>
              <a:t>‹#›</a:t>
            </a:fld>
            <a:endParaRPr lang="ru-RU"/>
          </a:p>
        </p:txBody>
      </p:sp>
    </p:spTree>
    <p:extLst>
      <p:ext uri="{BB962C8B-B14F-4D97-AF65-F5344CB8AC3E}">
        <p14:creationId xmlns:p14="http://schemas.microsoft.com/office/powerpoint/2010/main" val="1895446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2D121F-F247-4546-A300-97F8EC47CE3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EAA428AC-8699-8F41-BF07-02D78BD33E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92B0D60B-C999-164B-A0C8-1E75ADBFF0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359C2C2-6EA2-DF48-AB42-9EEA503A007F}"/>
              </a:ext>
            </a:extLst>
          </p:cNvPr>
          <p:cNvSpPr>
            <a:spLocks noGrp="1"/>
          </p:cNvSpPr>
          <p:nvPr>
            <p:ph type="dt" sz="half" idx="10"/>
          </p:nvPr>
        </p:nvSpPr>
        <p:spPr/>
        <p:txBody>
          <a:bodyPr/>
          <a:lstStyle/>
          <a:p>
            <a:fld id="{B58E3957-9DB7-2144-A0DD-2DA991F48C2F}" type="datetimeFigureOut">
              <a:rPr lang="ru-RU" smtClean="0"/>
              <a:t>13.12.2023</a:t>
            </a:fld>
            <a:endParaRPr lang="ru-RU"/>
          </a:p>
        </p:txBody>
      </p:sp>
      <p:sp>
        <p:nvSpPr>
          <p:cNvPr id="6" name="Нижний колонтитул 5">
            <a:extLst>
              <a:ext uri="{FF2B5EF4-FFF2-40B4-BE49-F238E27FC236}">
                <a16:creationId xmlns:a16="http://schemas.microsoft.com/office/drawing/2014/main" id="{4B2BF8F1-8B9F-F74B-9767-8D642376BC0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1EA5C9A-2584-D548-8723-BA167F9F3E62}"/>
              </a:ext>
            </a:extLst>
          </p:cNvPr>
          <p:cNvSpPr>
            <a:spLocks noGrp="1"/>
          </p:cNvSpPr>
          <p:nvPr>
            <p:ph type="sldNum" sz="quarter" idx="12"/>
          </p:nvPr>
        </p:nvSpPr>
        <p:spPr/>
        <p:txBody>
          <a:bodyPr/>
          <a:lstStyle/>
          <a:p>
            <a:fld id="{35A3C5F2-84C7-904A-AF57-DA72FB88699F}" type="slidenum">
              <a:rPr lang="ru-RU" smtClean="0"/>
              <a:t>‹#›</a:t>
            </a:fld>
            <a:endParaRPr lang="ru-RU"/>
          </a:p>
        </p:txBody>
      </p:sp>
    </p:spTree>
    <p:extLst>
      <p:ext uri="{BB962C8B-B14F-4D97-AF65-F5344CB8AC3E}">
        <p14:creationId xmlns:p14="http://schemas.microsoft.com/office/powerpoint/2010/main" val="2243787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881569-4C04-864B-9B07-A5289A549E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ED1BF5C4-8014-2345-AE87-AB2018141F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38556BA-1384-EC48-B970-F99904D15A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E3957-9DB7-2144-A0DD-2DA991F48C2F}" type="datetimeFigureOut">
              <a:rPr lang="ru-RU" smtClean="0"/>
              <a:t>13.12.2023</a:t>
            </a:fld>
            <a:endParaRPr lang="ru-RU"/>
          </a:p>
        </p:txBody>
      </p:sp>
      <p:sp>
        <p:nvSpPr>
          <p:cNvPr id="5" name="Нижний колонтитул 4">
            <a:extLst>
              <a:ext uri="{FF2B5EF4-FFF2-40B4-BE49-F238E27FC236}">
                <a16:creationId xmlns:a16="http://schemas.microsoft.com/office/drawing/2014/main" id="{231DC247-58D6-4145-809F-D0E1688F40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46B8A95-DA8E-884C-A652-9D0474EC79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A3C5F2-84C7-904A-AF57-DA72FB88699F}" type="slidenum">
              <a:rPr lang="ru-RU" smtClean="0"/>
              <a:t>‹#›</a:t>
            </a:fld>
            <a:endParaRPr lang="ru-RU"/>
          </a:p>
        </p:txBody>
      </p:sp>
    </p:spTree>
    <p:extLst>
      <p:ext uri="{BB962C8B-B14F-4D97-AF65-F5344CB8AC3E}">
        <p14:creationId xmlns:p14="http://schemas.microsoft.com/office/powerpoint/2010/main" val="2374708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cocodataset.org/#explore?id=5016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png"/><Relationship Id="rId7" Type="http://schemas.openxmlformats.org/officeDocument/2006/relationships/image" Target="../media/image37.emf"/><Relationship Id="rId2"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20.png"/><Relationship Id="rId4" Type="http://schemas.openxmlformats.org/officeDocument/2006/relationships/image" Target="../media/image23.emf"/></Relationships>
</file>

<file path=ppt/slides/_rels/slide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46"/>
            <a:ext cx="12235534" cy="6904338"/>
          </a:xfrm>
          <a:prstGeom prst="rect">
            <a:avLst/>
          </a:prstGeom>
        </p:spPr>
      </p:pic>
      <p:sp>
        <p:nvSpPr>
          <p:cNvPr id="6" name="Заголовок 1"/>
          <p:cNvSpPr txBox="1">
            <a:spLocks/>
          </p:cNvSpPr>
          <p:nvPr/>
        </p:nvSpPr>
        <p:spPr>
          <a:xfrm>
            <a:off x="662940" y="2219990"/>
            <a:ext cx="9361170"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6000" b="1" dirty="0">
                <a:solidFill>
                  <a:schemeClr val="bg1"/>
                </a:solidFill>
              </a:rPr>
              <a:t>Обобщение</a:t>
            </a:r>
            <a:r>
              <a:rPr lang="ru-RU" sz="6000" dirty="0">
                <a:solidFill>
                  <a:schemeClr val="bg1"/>
                </a:solidFill>
              </a:rPr>
              <a:t>, </a:t>
            </a:r>
            <a:r>
              <a:rPr lang="ru-RU" sz="6000" b="1" dirty="0">
                <a:solidFill>
                  <a:schemeClr val="bg1"/>
                </a:solidFill>
              </a:rPr>
              <a:t>тренды</a:t>
            </a:r>
            <a:endParaRPr lang="en-US" sz="6000" b="1"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13575" y="3942157"/>
            <a:ext cx="10687050" cy="1938992"/>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Другие задачи компьютерного зрения</a:t>
            </a:r>
          </a:p>
          <a:p>
            <a:pPr algn="ctr"/>
            <a:r>
              <a:rPr lang="ru-RU" sz="2400" i="1" dirty="0">
                <a:solidFill>
                  <a:schemeClr val="bg1"/>
                </a:solidFill>
                <a:latin typeface="Arial" panose="020B0604020202020204" pitchFamily="34" charset="0"/>
                <a:cs typeface="Arial" panose="020B0604020202020204" pitchFamily="34" charset="0"/>
              </a:rPr>
              <a:t>Курс: Компьютерное зрение. Тема 3.9.</a:t>
            </a:r>
          </a:p>
          <a:p>
            <a:pPr algn="ctr"/>
            <a:endParaRPr lang="en-US" sz="2000" i="1" dirty="0">
              <a:solidFill>
                <a:schemeClr val="bg1"/>
              </a:solidFill>
              <a:latin typeface="Arial" panose="020B0604020202020204" pitchFamily="34" charset="0"/>
              <a:cs typeface="Arial" panose="020B0604020202020204" pitchFamily="34" charset="0"/>
            </a:endParaRPr>
          </a:p>
          <a:p>
            <a:pPr algn="ctr"/>
            <a:r>
              <a:rPr lang="ru-RU" sz="2800" dirty="0">
                <a:solidFill>
                  <a:schemeClr val="bg1"/>
                </a:solidFill>
                <a:latin typeface="Arial" panose="020B0604020202020204" pitchFamily="34" charset="0"/>
                <a:cs typeface="Arial" panose="020B0604020202020204" pitchFamily="34" charset="0"/>
              </a:rPr>
              <a:t> 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
        <p:nvSpPr>
          <p:cNvPr id="10" name="TextBox 9">
            <a:extLst>
              <a:ext uri="{FF2B5EF4-FFF2-40B4-BE49-F238E27FC236}">
                <a16:creationId xmlns:a16="http://schemas.microsoft.com/office/drawing/2014/main" id="{660707EF-500A-7D41-9AB2-00FF8CA96997}"/>
              </a:ext>
            </a:extLst>
          </p:cNvPr>
          <p:cNvSpPr txBox="1"/>
          <p:nvPr/>
        </p:nvSpPr>
        <p:spPr>
          <a:xfrm>
            <a:off x="102870" y="6020668"/>
            <a:ext cx="10086794" cy="784830"/>
          </a:xfrm>
          <a:prstGeom prst="rect">
            <a:avLst/>
          </a:prstGeom>
          <a:noFill/>
        </p:spPr>
        <p:txBody>
          <a:bodyPr wrap="square">
            <a:spAutoFit/>
          </a:bodyPr>
          <a:lstStyle/>
          <a:p>
            <a:pPr algn="ctr"/>
            <a:r>
              <a:rPr lang="ru-RU" sz="1500" b="0" i="0" dirty="0">
                <a:solidFill>
                  <a:schemeClr val="bg1"/>
                </a:solidFill>
                <a:effectLst/>
                <a:latin typeface="Arial" panose="020B0604020202020204" pitchFamily="34" charset="0"/>
              </a:rPr>
              <a:t>Проект реализуется победителем Конкурса на предоставление грантов преподавателям магистратуры 2020/2021 благотворительной программы «Стипендиальная программа Владимира Потанина» Благотворительного фонда Владимира Потанина</a:t>
            </a:r>
            <a:endParaRPr lang="ru-RU" sz="1500" dirty="0">
              <a:solidFill>
                <a:schemeClr val="bg1"/>
              </a:solidFill>
            </a:endParaRPr>
          </a:p>
        </p:txBody>
      </p:sp>
      <p:pic>
        <p:nvPicPr>
          <p:cNvPr id="11" name="Рисунок 10">
            <a:extLst>
              <a:ext uri="{FF2B5EF4-FFF2-40B4-BE49-F238E27FC236}">
                <a16:creationId xmlns:a16="http://schemas.microsoft.com/office/drawing/2014/main" id="{AB068071-FFE8-104D-81EE-08E5E9F34023}"/>
              </a:ext>
            </a:extLst>
          </p:cNvPr>
          <p:cNvPicPr>
            <a:picLocks noChangeAspect="1"/>
          </p:cNvPicPr>
          <p:nvPr/>
        </p:nvPicPr>
        <p:blipFill>
          <a:blip r:embed="rId4"/>
          <a:stretch>
            <a:fillRect/>
          </a:stretch>
        </p:blipFill>
        <p:spPr>
          <a:xfrm>
            <a:off x="2760308" y="104815"/>
            <a:ext cx="3762792" cy="1535914"/>
          </a:xfrm>
          <a:prstGeom prst="rect">
            <a:avLst/>
          </a:prstGeom>
        </p:spPr>
      </p:pic>
    </p:spTree>
    <p:extLst>
      <p:ext uri="{BB962C8B-B14F-4D97-AF65-F5344CB8AC3E}">
        <p14:creationId xmlns:p14="http://schemas.microsoft.com/office/powerpoint/2010/main" val="16941778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mc:Choice xmlns:a14="http://schemas.microsoft.com/office/drawing/2010/main"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endParaRPr lang="ru-RU" sz="1600" dirty="0">
                  <a:solidFill>
                    <a:schemeClr val="bg1"/>
                  </a:solidFill>
                </a:endParaRPr>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81" t="-1148"/>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extLst>
              <p:ext uri="{D42A27DB-BD31-4B8C-83A1-F6EECF244321}">
                <p14:modId xmlns:p14="http://schemas.microsoft.com/office/powerpoint/2010/main" val="2491480489"/>
              </p:ext>
            </p:extLst>
          </p:nvPr>
        </p:nvGraphicFramePr>
        <p:xfrm>
          <a:off x="644905" y="2392052"/>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smtClean="0"/>
                        <a:t>0</a:t>
                      </a:r>
                      <a:endParaRPr lang="ru-RU" dirty="0"/>
                    </a:p>
                  </a:txBody>
                  <a:tcPr/>
                </a:tc>
                <a:tc>
                  <a:txBody>
                    <a:bodyPr/>
                    <a:lstStyle/>
                    <a:p>
                      <a:r>
                        <a:rPr lang="ru-RU" dirty="0" smtClean="0"/>
                        <a:t>1</a:t>
                      </a:r>
                      <a:endParaRPr lang="ru-RU" dirty="0"/>
                    </a:p>
                  </a:txBody>
                  <a:tcPr/>
                </a:tc>
                <a:tc>
                  <a:txBody>
                    <a:bodyPr/>
                    <a:lstStyle/>
                    <a:p>
                      <a:r>
                        <a:rPr lang="ru-RU" dirty="0" smtClean="0"/>
                        <a:t>0</a:t>
                      </a:r>
                      <a:endParaRPr lang="ru-RU" dirty="0"/>
                    </a:p>
                  </a:txBody>
                  <a:tcPr/>
                </a:tc>
                <a:tc>
                  <a:txBody>
                    <a:bodyPr/>
                    <a:lstStyle/>
                    <a:p>
                      <a:r>
                        <a:rPr lang="ru-RU" dirty="0" smtClean="0"/>
                        <a:t>0</a:t>
                      </a:r>
                      <a:endParaRPr lang="ru-RU" dirty="0"/>
                    </a:p>
                  </a:txBody>
                  <a:tcPr/>
                </a:tc>
                <a:extLst>
                  <a:ext uri="{0D108BD9-81ED-4DB2-BD59-A6C34878D82A}">
                    <a16:rowId xmlns:a16="http://schemas.microsoft.com/office/drawing/2014/main" val="4029419828"/>
                  </a:ext>
                </a:extLst>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3061740372"/>
              </p:ext>
            </p:extLst>
          </p:nvPr>
        </p:nvGraphicFramePr>
        <p:xfrm>
          <a:off x="644905" y="277205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smtClean="0"/>
                        <a:t>1</a:t>
                      </a:r>
                      <a:endParaRPr lang="ru-RU" dirty="0"/>
                    </a:p>
                  </a:txBody>
                  <a:tcPr/>
                </a:tc>
                <a:tc>
                  <a:txBody>
                    <a:bodyPr/>
                    <a:lstStyle/>
                    <a:p>
                      <a:r>
                        <a:rPr lang="ru-RU" dirty="0" smtClean="0"/>
                        <a:t>0</a:t>
                      </a:r>
                      <a:endParaRPr lang="ru-RU" dirty="0"/>
                    </a:p>
                  </a:txBody>
                  <a:tcPr/>
                </a:tc>
                <a:tc>
                  <a:txBody>
                    <a:bodyPr/>
                    <a:lstStyle/>
                    <a:p>
                      <a:r>
                        <a:rPr lang="ru-RU" dirty="0" smtClean="0"/>
                        <a:t>0</a:t>
                      </a:r>
                      <a:endParaRPr lang="ru-RU" dirty="0"/>
                    </a:p>
                  </a:txBody>
                  <a:tcPr/>
                </a:tc>
                <a:tc>
                  <a:txBody>
                    <a:bodyPr/>
                    <a:lstStyle/>
                    <a:p>
                      <a:r>
                        <a:rPr lang="ru-RU" dirty="0" smtClean="0"/>
                        <a:t>0</a:t>
                      </a:r>
                      <a:endParaRPr lang="ru-RU" dirty="0"/>
                    </a:p>
                  </a:txBody>
                  <a:tcPr/>
                </a:tc>
                <a:extLst>
                  <a:ext uri="{0D108BD9-81ED-4DB2-BD59-A6C34878D82A}">
                    <a16:rowId xmlns:a16="http://schemas.microsoft.com/office/drawing/2014/main" val="4029419828"/>
                  </a:ext>
                </a:extLst>
              </a:tr>
            </a:tbl>
          </a:graphicData>
        </a:graphic>
      </p:graphicFrame>
      <p:graphicFrame>
        <p:nvGraphicFramePr>
          <p:cNvPr id="11" name="Таблица 10"/>
          <p:cNvGraphicFramePr>
            <a:graphicFrameLocks noGrp="1"/>
          </p:cNvGraphicFramePr>
          <p:nvPr>
            <p:extLst>
              <p:ext uri="{D42A27DB-BD31-4B8C-83A1-F6EECF244321}">
                <p14:modId xmlns:p14="http://schemas.microsoft.com/office/powerpoint/2010/main" val="1171088594"/>
              </p:ext>
            </p:extLst>
          </p:nvPr>
        </p:nvGraphicFramePr>
        <p:xfrm>
          <a:off x="644905" y="3152058"/>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smtClean="0"/>
                        <a:t>0</a:t>
                      </a:r>
                      <a:endParaRPr lang="ru-RU" dirty="0"/>
                    </a:p>
                  </a:txBody>
                  <a:tcPr/>
                </a:tc>
                <a:tc>
                  <a:txBody>
                    <a:bodyPr/>
                    <a:lstStyle/>
                    <a:p>
                      <a:r>
                        <a:rPr lang="ru-RU" dirty="0" smtClean="0"/>
                        <a:t>0</a:t>
                      </a:r>
                      <a:endParaRPr lang="ru-RU" dirty="0"/>
                    </a:p>
                  </a:txBody>
                  <a:tcPr/>
                </a:tc>
                <a:tc>
                  <a:txBody>
                    <a:bodyPr/>
                    <a:lstStyle/>
                    <a:p>
                      <a:r>
                        <a:rPr lang="ru-RU" dirty="0" smtClean="0"/>
                        <a:t>0</a:t>
                      </a:r>
                      <a:endParaRPr lang="ru-RU" dirty="0"/>
                    </a:p>
                  </a:txBody>
                  <a:tcPr/>
                </a:tc>
                <a:tc>
                  <a:txBody>
                    <a:bodyPr/>
                    <a:lstStyle/>
                    <a:p>
                      <a:r>
                        <a:rPr lang="ru-RU" dirty="0" smtClean="0"/>
                        <a:t>1</a:t>
                      </a:r>
                      <a:endParaRPr lang="ru-RU" dirty="0"/>
                    </a:p>
                  </a:txBody>
                  <a:tcPr/>
                </a:tc>
                <a:extLst>
                  <a:ext uri="{0D108BD9-81ED-4DB2-BD59-A6C34878D82A}">
                    <a16:rowId xmlns:a16="http://schemas.microsoft.com/office/drawing/2014/main" val="4029419828"/>
                  </a:ext>
                </a:extLst>
              </a:tr>
            </a:tbl>
          </a:graphicData>
        </a:graphic>
      </p:graphicFrame>
      <p:sp>
        <p:nvSpPr>
          <p:cNvPr id="9" name="TextBox 8"/>
          <p:cNvSpPr txBox="1"/>
          <p:nvPr/>
        </p:nvSpPr>
        <p:spPr>
          <a:xfrm>
            <a:off x="1874114" y="2032489"/>
            <a:ext cx="714042" cy="369332"/>
          </a:xfrm>
          <a:prstGeom prst="rect">
            <a:avLst/>
          </a:prstGeom>
          <a:noFill/>
        </p:spPr>
        <p:txBody>
          <a:bodyPr wrap="none" rtlCol="0">
            <a:spAutoFit/>
          </a:bodyPr>
          <a:lstStyle/>
          <a:p>
            <a:r>
              <a:rPr lang="ru-RU" dirty="0" smtClean="0">
                <a:solidFill>
                  <a:schemeClr val="bg1"/>
                </a:solidFill>
              </a:rPr>
              <a:t>класс</a:t>
            </a:r>
            <a:endParaRPr lang="ru-RU" dirty="0">
              <a:solidFill>
                <a:schemeClr val="bg1"/>
              </a:solidFill>
            </a:endParaRPr>
          </a:p>
        </p:txBody>
      </p:sp>
      <p:sp>
        <p:nvSpPr>
          <p:cNvPr id="14" name="TextBox 13"/>
          <p:cNvSpPr txBox="1"/>
          <p:nvPr/>
        </p:nvSpPr>
        <p:spPr>
          <a:xfrm rot="5400000">
            <a:off x="-115400" y="2772809"/>
            <a:ext cx="1151277" cy="369332"/>
          </a:xfrm>
          <a:prstGeom prst="rect">
            <a:avLst/>
          </a:prstGeom>
          <a:noFill/>
        </p:spPr>
        <p:txBody>
          <a:bodyPr wrap="none" rtlCol="0">
            <a:spAutoFit/>
          </a:bodyPr>
          <a:lstStyle/>
          <a:p>
            <a:r>
              <a:rPr lang="ru-RU" dirty="0" smtClean="0">
                <a:solidFill>
                  <a:schemeClr val="bg1"/>
                </a:solidFill>
              </a:rPr>
              <a:t>№ записи</a:t>
            </a:r>
            <a:endParaRPr lang="ru-RU" dirty="0">
              <a:solidFill>
                <a:schemeClr val="bg1"/>
              </a:solidFill>
            </a:endParaRPr>
          </a:p>
        </p:txBody>
      </p:sp>
      <p:sp>
        <p:nvSpPr>
          <p:cNvPr id="15" name="TextBox 14"/>
          <p:cNvSpPr txBox="1"/>
          <p:nvPr/>
        </p:nvSpPr>
        <p:spPr>
          <a:xfrm>
            <a:off x="1336645" y="1804372"/>
            <a:ext cx="2083968" cy="369332"/>
          </a:xfrm>
          <a:prstGeom prst="rect">
            <a:avLst/>
          </a:prstGeom>
          <a:noFill/>
        </p:spPr>
        <p:txBody>
          <a:bodyPr wrap="none" rtlCol="0">
            <a:spAutoFit/>
          </a:bodyPr>
          <a:lstStyle/>
          <a:p>
            <a:r>
              <a:rPr lang="en-US" dirty="0" smtClean="0">
                <a:solidFill>
                  <a:schemeClr val="bg1"/>
                </a:solidFill>
              </a:rPr>
              <a:t>ONEHOT ENCODING</a:t>
            </a:r>
            <a:endParaRPr lang="ru-RU" dirty="0">
              <a:solidFill>
                <a:schemeClr val="bg1"/>
              </a:solidFill>
            </a:endParaRPr>
          </a:p>
        </p:txBody>
      </p:sp>
      <p:graphicFrame>
        <p:nvGraphicFramePr>
          <p:cNvPr id="16" name="Таблица 15"/>
          <p:cNvGraphicFramePr>
            <a:graphicFrameLocks noGrp="1"/>
          </p:cNvGraphicFramePr>
          <p:nvPr>
            <p:extLst>
              <p:ext uri="{D42A27DB-BD31-4B8C-83A1-F6EECF244321}">
                <p14:modId xmlns:p14="http://schemas.microsoft.com/office/powerpoint/2010/main" val="3799296249"/>
              </p:ext>
            </p:extLst>
          </p:nvPr>
        </p:nvGraphicFramePr>
        <p:xfrm>
          <a:off x="5521705" y="2320263"/>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smtClean="0"/>
                        <a:t>0</a:t>
                      </a:r>
                      <a:r>
                        <a:rPr lang="en-US" dirty="0" smtClean="0"/>
                        <a:t>,0</a:t>
                      </a:r>
                      <a:endParaRPr lang="ru-RU" dirty="0"/>
                    </a:p>
                  </a:txBody>
                  <a:tcPr/>
                </a:tc>
                <a:tc>
                  <a:txBody>
                    <a:bodyPr/>
                    <a:lstStyle/>
                    <a:p>
                      <a:r>
                        <a:rPr lang="en-US" dirty="0" smtClean="0"/>
                        <a:t>0,8</a:t>
                      </a:r>
                      <a:endParaRPr lang="ru-RU" dirty="0"/>
                    </a:p>
                  </a:txBody>
                  <a:tcPr/>
                </a:tc>
                <a:tc>
                  <a:txBody>
                    <a:bodyPr/>
                    <a:lstStyle/>
                    <a:p>
                      <a:r>
                        <a:rPr lang="ru-RU" dirty="0" smtClean="0"/>
                        <a:t>0</a:t>
                      </a:r>
                      <a:r>
                        <a:rPr lang="en-US" dirty="0" smtClean="0"/>
                        <a:t>,0</a:t>
                      </a:r>
                      <a:endParaRPr lang="ru-RU" dirty="0"/>
                    </a:p>
                  </a:txBody>
                  <a:tcPr/>
                </a:tc>
                <a:tc>
                  <a:txBody>
                    <a:bodyPr/>
                    <a:lstStyle/>
                    <a:p>
                      <a:r>
                        <a:rPr lang="ru-RU" dirty="0" smtClean="0"/>
                        <a:t>0</a:t>
                      </a:r>
                      <a:r>
                        <a:rPr lang="en-US" dirty="0" smtClean="0"/>
                        <a:t>,</a:t>
                      </a:r>
                      <a:r>
                        <a:rPr lang="ru-RU" dirty="0" smtClean="0"/>
                        <a:t>2</a:t>
                      </a:r>
                      <a:endParaRPr lang="ru-RU" dirty="0"/>
                    </a:p>
                  </a:txBody>
                  <a:tcPr/>
                </a:tc>
                <a:extLst>
                  <a:ext uri="{0D108BD9-81ED-4DB2-BD59-A6C34878D82A}">
                    <a16:rowId xmlns:a16="http://schemas.microsoft.com/office/drawing/2014/main" val="4029419828"/>
                  </a:ext>
                </a:extLst>
              </a:tr>
            </a:tbl>
          </a:graphicData>
        </a:graphic>
      </p:graphicFrame>
      <p:graphicFrame>
        <p:nvGraphicFramePr>
          <p:cNvPr id="17" name="Таблица 16"/>
          <p:cNvGraphicFramePr>
            <a:graphicFrameLocks noGrp="1"/>
          </p:cNvGraphicFramePr>
          <p:nvPr>
            <p:extLst>
              <p:ext uri="{D42A27DB-BD31-4B8C-83A1-F6EECF244321}">
                <p14:modId xmlns:p14="http://schemas.microsoft.com/office/powerpoint/2010/main" val="2406372157"/>
              </p:ext>
            </p:extLst>
          </p:nvPr>
        </p:nvGraphicFramePr>
        <p:xfrm>
          <a:off x="5521705" y="2700266"/>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en-US" dirty="0" smtClean="0"/>
                        <a:t>0,9</a:t>
                      </a:r>
                      <a:endParaRPr lang="ru-RU" dirty="0"/>
                    </a:p>
                  </a:txBody>
                  <a:tcPr/>
                </a:tc>
                <a:tc>
                  <a:txBody>
                    <a:bodyPr/>
                    <a:lstStyle/>
                    <a:p>
                      <a:r>
                        <a:rPr lang="ru-RU" dirty="0" smtClean="0"/>
                        <a:t>0</a:t>
                      </a:r>
                      <a:r>
                        <a:rPr lang="en-US" dirty="0" smtClean="0"/>
                        <a:t>,05</a:t>
                      </a:r>
                      <a:endParaRPr lang="ru-RU" dirty="0"/>
                    </a:p>
                  </a:txBody>
                  <a:tcPr/>
                </a:tc>
                <a:tc>
                  <a:txBody>
                    <a:bodyPr/>
                    <a:lstStyle/>
                    <a:p>
                      <a:r>
                        <a:rPr lang="ru-RU" dirty="0" smtClean="0"/>
                        <a:t>0</a:t>
                      </a:r>
                      <a:r>
                        <a:rPr lang="en-US" dirty="0" smtClean="0"/>
                        <a:t>,03</a:t>
                      </a:r>
                      <a:endParaRPr lang="ru-RU" dirty="0"/>
                    </a:p>
                  </a:txBody>
                  <a:tcPr/>
                </a:tc>
                <a:tc>
                  <a:txBody>
                    <a:bodyPr/>
                    <a:lstStyle/>
                    <a:p>
                      <a:r>
                        <a:rPr lang="ru-RU" dirty="0" smtClean="0"/>
                        <a:t>0</a:t>
                      </a:r>
                      <a:r>
                        <a:rPr lang="en-US" dirty="0" smtClean="0"/>
                        <a:t>,02</a:t>
                      </a:r>
                      <a:endParaRPr lang="ru-RU" dirty="0"/>
                    </a:p>
                  </a:txBody>
                  <a:tcPr/>
                </a:tc>
                <a:extLst>
                  <a:ext uri="{0D108BD9-81ED-4DB2-BD59-A6C34878D82A}">
                    <a16:rowId xmlns:a16="http://schemas.microsoft.com/office/drawing/2014/main" val="4029419828"/>
                  </a:ext>
                </a:extLst>
              </a:tr>
            </a:tbl>
          </a:graphicData>
        </a:graphic>
      </p:graphicFrame>
      <p:graphicFrame>
        <p:nvGraphicFramePr>
          <p:cNvPr id="18" name="Таблица 17"/>
          <p:cNvGraphicFramePr>
            <a:graphicFrameLocks noGrp="1"/>
          </p:cNvGraphicFramePr>
          <p:nvPr>
            <p:extLst>
              <p:ext uri="{D42A27DB-BD31-4B8C-83A1-F6EECF244321}">
                <p14:modId xmlns:p14="http://schemas.microsoft.com/office/powerpoint/2010/main" val="2233701374"/>
              </p:ext>
            </p:extLst>
          </p:nvPr>
        </p:nvGraphicFramePr>
        <p:xfrm>
          <a:off x="5521705" y="3080269"/>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smtClean="0"/>
                        <a:t>0</a:t>
                      </a:r>
                      <a:r>
                        <a:rPr lang="en-US" dirty="0" smtClean="0"/>
                        <a:t>,05</a:t>
                      </a:r>
                      <a:endParaRPr lang="ru-RU" dirty="0"/>
                    </a:p>
                  </a:txBody>
                  <a:tcPr/>
                </a:tc>
                <a:tc>
                  <a:txBody>
                    <a:bodyPr/>
                    <a:lstStyle/>
                    <a:p>
                      <a:r>
                        <a:rPr lang="ru-RU" dirty="0" smtClean="0"/>
                        <a:t>0</a:t>
                      </a:r>
                      <a:r>
                        <a:rPr lang="en-US" dirty="0" smtClean="0"/>
                        <a:t>,05</a:t>
                      </a:r>
                      <a:endParaRPr lang="ru-RU" dirty="0"/>
                    </a:p>
                  </a:txBody>
                  <a:tcPr/>
                </a:tc>
                <a:tc>
                  <a:txBody>
                    <a:bodyPr/>
                    <a:lstStyle/>
                    <a:p>
                      <a:r>
                        <a:rPr lang="ru-RU" dirty="0" smtClean="0"/>
                        <a:t>0</a:t>
                      </a:r>
                      <a:r>
                        <a:rPr lang="en-US" dirty="0" smtClean="0"/>
                        <a:t>,03</a:t>
                      </a:r>
                      <a:endParaRPr lang="ru-RU" dirty="0"/>
                    </a:p>
                  </a:txBody>
                  <a:tcPr/>
                </a:tc>
                <a:tc>
                  <a:txBody>
                    <a:bodyPr/>
                    <a:lstStyle/>
                    <a:p>
                      <a:r>
                        <a:rPr lang="en-US" dirty="0" smtClean="0"/>
                        <a:t>0,87</a:t>
                      </a:r>
                      <a:endParaRPr lang="ru-RU" dirty="0"/>
                    </a:p>
                  </a:txBody>
                  <a:tcPr/>
                </a:tc>
                <a:extLst>
                  <a:ext uri="{0D108BD9-81ED-4DB2-BD59-A6C34878D82A}">
                    <a16:rowId xmlns:a16="http://schemas.microsoft.com/office/drawing/2014/main" val="4029419828"/>
                  </a:ext>
                </a:extLst>
              </a:tr>
            </a:tbl>
          </a:graphicData>
        </a:graphic>
      </p:graphicFrame>
      <p:sp>
        <p:nvSpPr>
          <p:cNvPr id="19" name="TextBox 18"/>
          <p:cNvSpPr txBox="1"/>
          <p:nvPr/>
        </p:nvSpPr>
        <p:spPr>
          <a:xfrm>
            <a:off x="6750914" y="1960700"/>
            <a:ext cx="714042" cy="369332"/>
          </a:xfrm>
          <a:prstGeom prst="rect">
            <a:avLst/>
          </a:prstGeom>
          <a:noFill/>
        </p:spPr>
        <p:txBody>
          <a:bodyPr wrap="none" rtlCol="0">
            <a:spAutoFit/>
          </a:bodyPr>
          <a:lstStyle/>
          <a:p>
            <a:r>
              <a:rPr lang="ru-RU" dirty="0" smtClean="0">
                <a:solidFill>
                  <a:schemeClr val="bg1"/>
                </a:solidFill>
              </a:rPr>
              <a:t>класс</a:t>
            </a:r>
            <a:endParaRPr lang="ru-RU" dirty="0">
              <a:solidFill>
                <a:schemeClr val="bg1"/>
              </a:solidFill>
            </a:endParaRPr>
          </a:p>
        </p:txBody>
      </p:sp>
      <p:sp>
        <p:nvSpPr>
          <p:cNvPr id="20" name="TextBox 19"/>
          <p:cNvSpPr txBox="1"/>
          <p:nvPr/>
        </p:nvSpPr>
        <p:spPr>
          <a:xfrm rot="5400000">
            <a:off x="4761400" y="2701020"/>
            <a:ext cx="1151277" cy="369332"/>
          </a:xfrm>
          <a:prstGeom prst="rect">
            <a:avLst/>
          </a:prstGeom>
          <a:noFill/>
        </p:spPr>
        <p:txBody>
          <a:bodyPr wrap="none" rtlCol="0">
            <a:spAutoFit/>
          </a:bodyPr>
          <a:lstStyle/>
          <a:p>
            <a:r>
              <a:rPr lang="ru-RU" dirty="0" smtClean="0">
                <a:solidFill>
                  <a:schemeClr val="bg1"/>
                </a:solidFill>
              </a:rPr>
              <a:t>№ записи</a:t>
            </a:r>
            <a:endParaRPr lang="ru-RU" dirty="0">
              <a:solidFill>
                <a:schemeClr val="bg1"/>
              </a:solidFill>
            </a:endParaRPr>
          </a:p>
        </p:txBody>
      </p:sp>
      <p:sp>
        <p:nvSpPr>
          <p:cNvPr id="21" name="TextBox 20"/>
          <p:cNvSpPr txBox="1"/>
          <p:nvPr/>
        </p:nvSpPr>
        <p:spPr>
          <a:xfrm>
            <a:off x="6213445" y="1732583"/>
            <a:ext cx="4168000" cy="369332"/>
          </a:xfrm>
          <a:prstGeom prst="rect">
            <a:avLst/>
          </a:prstGeom>
          <a:noFill/>
        </p:spPr>
        <p:txBody>
          <a:bodyPr wrap="none" rtlCol="0">
            <a:spAutoFit/>
          </a:bodyPr>
          <a:lstStyle/>
          <a:p>
            <a:r>
              <a:rPr lang="ru-RU" dirty="0" err="1" smtClean="0">
                <a:solidFill>
                  <a:schemeClr val="bg1"/>
                </a:solidFill>
              </a:rPr>
              <a:t>Аугментированнный</a:t>
            </a:r>
            <a:r>
              <a:rPr lang="ru-RU" dirty="0" smtClean="0">
                <a:solidFill>
                  <a:schemeClr val="bg1"/>
                </a:solidFill>
              </a:rPr>
              <a:t> </a:t>
            </a:r>
            <a:r>
              <a:rPr lang="en-US" dirty="0" smtClean="0">
                <a:solidFill>
                  <a:schemeClr val="bg1"/>
                </a:solidFill>
              </a:rPr>
              <a:t>ONEHOT ENCODING</a:t>
            </a:r>
            <a:endParaRPr lang="ru-RU" dirty="0">
              <a:solidFill>
                <a:schemeClr val="bg1"/>
              </a:solidFill>
            </a:endParaRPr>
          </a:p>
        </p:txBody>
      </p:sp>
      <p:sp>
        <p:nvSpPr>
          <p:cNvPr id="22" name="TextBox 21"/>
          <p:cNvSpPr txBox="1"/>
          <p:nvPr/>
        </p:nvSpPr>
        <p:spPr>
          <a:xfrm>
            <a:off x="3569305" y="3794564"/>
            <a:ext cx="5799857" cy="646331"/>
          </a:xfrm>
          <a:prstGeom prst="rect">
            <a:avLst/>
          </a:prstGeom>
          <a:noFill/>
        </p:spPr>
        <p:txBody>
          <a:bodyPr wrap="none" rtlCol="0">
            <a:spAutoFit/>
          </a:bodyPr>
          <a:lstStyle/>
          <a:p>
            <a:r>
              <a:rPr lang="ru-RU" dirty="0" smtClean="0">
                <a:solidFill>
                  <a:schemeClr val="bg1"/>
                </a:solidFill>
              </a:rPr>
              <a:t>Это позволяет избежать переобучения последнего слоя, </a:t>
            </a:r>
          </a:p>
          <a:p>
            <a:r>
              <a:rPr lang="ru-RU" dirty="0" smtClean="0">
                <a:solidFill>
                  <a:schemeClr val="bg1"/>
                </a:solidFill>
              </a:rPr>
              <a:t>и\или внести случайность = регуляризацию в обучение</a:t>
            </a:r>
            <a:endParaRPr lang="ru-RU" dirty="0">
              <a:solidFill>
                <a:schemeClr val="bg1"/>
              </a:solidFill>
            </a:endParaRPr>
          </a:p>
        </p:txBody>
      </p:sp>
    </p:spTree>
    <p:extLst>
      <p:ext uri="{BB962C8B-B14F-4D97-AF65-F5344CB8AC3E}">
        <p14:creationId xmlns:p14="http://schemas.microsoft.com/office/powerpoint/2010/main" val="24416289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Стратегии обучения</a:t>
            </a:r>
            <a:r>
              <a:rPr lang="en-US" sz="4800" b="1" dirty="0">
                <a:solidFill>
                  <a:schemeClr val="bg1"/>
                </a:solidFill>
              </a:rPr>
              <a:t> </a:t>
            </a:r>
            <a:r>
              <a:rPr lang="ru-RU" sz="4800" b="1" dirty="0">
                <a:solidFill>
                  <a:schemeClr val="bg1"/>
                </a:solidFill>
              </a:rPr>
              <a:t>и </a:t>
            </a:r>
            <a:r>
              <a:rPr lang="en-US" sz="4800" b="1" dirty="0">
                <a:solidFill>
                  <a:schemeClr val="bg1"/>
                </a:solidFill>
              </a:rPr>
              <a:t>meta-learning</a:t>
            </a:r>
            <a:endParaRPr lang="ru-RU" sz="4800" dirty="0">
              <a:solidFill>
                <a:schemeClr val="bg1"/>
              </a:solidFill>
            </a:endParaRPr>
          </a:p>
        </p:txBody>
      </p:sp>
      <p:sp>
        <p:nvSpPr>
          <p:cNvPr id="3" name="Объект 2"/>
          <p:cNvSpPr>
            <a:spLocks noGrp="1"/>
          </p:cNvSpPr>
          <p:nvPr>
            <p:ph idx="1"/>
          </p:nvPr>
        </p:nvSpPr>
        <p:spPr>
          <a:xfrm>
            <a:off x="184731" y="952500"/>
            <a:ext cx="11804069" cy="5619750"/>
          </a:xfrm>
        </p:spPr>
        <p:txBody>
          <a:bodyPr>
            <a:normAutofit/>
          </a:bodyPr>
          <a:lstStyle/>
          <a:p>
            <a:pPr marL="317500" lvl="1" indent="-317500" eaLnBrk="0" fontAlgn="base" hangingPunct="0">
              <a:lnSpc>
                <a:spcPct val="100000"/>
              </a:lnSpc>
              <a:spcBef>
                <a:spcPct val="0"/>
              </a:spcBef>
              <a:spcAft>
                <a:spcPct val="0"/>
              </a:spcAft>
            </a:pPr>
            <a:r>
              <a:rPr lang="ru-RU" altLang="ru-RU" sz="2200" b="1" dirty="0" err="1">
                <a:solidFill>
                  <a:schemeClr val="bg1"/>
                </a:solidFill>
              </a:rPr>
              <a:t>Semi-supervised</a:t>
            </a:r>
            <a:r>
              <a:rPr lang="ru-RU" altLang="ru-RU" sz="2200" b="1" dirty="0">
                <a:solidFill>
                  <a:schemeClr val="bg1"/>
                </a:solidFill>
              </a:rPr>
              <a:t> </a:t>
            </a:r>
            <a:r>
              <a:rPr lang="ru-RU" altLang="ru-RU" sz="2200" b="1" dirty="0" err="1">
                <a:solidFill>
                  <a:schemeClr val="bg1"/>
                </a:solidFill>
              </a:rPr>
              <a:t>learning</a:t>
            </a:r>
            <a:r>
              <a:rPr lang="ru-RU" altLang="ru-RU" sz="2200" dirty="0">
                <a:solidFill>
                  <a:schemeClr val="bg1"/>
                </a:solidFill>
              </a:rPr>
              <a:t>: тренировка модели на размеченной части данных, </a:t>
            </a:r>
          </a:p>
          <a:p>
            <a:pPr marL="774700" lvl="2" indent="-317500" eaLnBrk="0" fontAlgn="base" hangingPunct="0">
              <a:lnSpc>
                <a:spcPct val="100000"/>
              </a:lnSpc>
              <a:spcBef>
                <a:spcPct val="0"/>
              </a:spcBef>
              <a:spcAft>
                <a:spcPct val="0"/>
              </a:spcAft>
            </a:pPr>
            <a:r>
              <a:rPr lang="ru-RU" altLang="ru-RU" dirty="0">
                <a:solidFill>
                  <a:schemeClr val="bg1"/>
                </a:solidFill>
              </a:rPr>
              <a:t>затем до-разметка неразмеченной части и переобучение модели.</a:t>
            </a:r>
          </a:p>
          <a:p>
            <a:pPr marL="774700" lvl="2" indent="-317500" eaLnBrk="0" fontAlgn="base" hangingPunct="0">
              <a:lnSpc>
                <a:spcPct val="100000"/>
              </a:lnSpc>
              <a:spcBef>
                <a:spcPct val="0"/>
              </a:spcBef>
              <a:spcAft>
                <a:spcPct val="0"/>
              </a:spcAft>
            </a:pPr>
            <a:r>
              <a:rPr lang="ru-RU" altLang="ru-RU" dirty="0">
                <a:solidFill>
                  <a:schemeClr val="bg1"/>
                </a:solidFill>
              </a:rPr>
              <a:t>Как правило проводится для достаточно большого набора данных (возможно как </a:t>
            </a:r>
            <a:r>
              <a:rPr lang="ru-RU" altLang="ru-RU" dirty="0" err="1">
                <a:solidFill>
                  <a:schemeClr val="bg1"/>
                </a:solidFill>
              </a:rPr>
              <a:t>предобучение</a:t>
            </a:r>
            <a:r>
              <a:rPr lang="ru-RU" altLang="ru-RU" dirty="0">
                <a:solidFill>
                  <a:schemeClr val="bg1"/>
                </a:solidFill>
              </a:rPr>
              <a:t>).</a:t>
            </a:r>
          </a:p>
          <a:p>
            <a:pPr marL="317500" lvl="1" indent="-317500" eaLnBrk="0" fontAlgn="base" hangingPunct="0">
              <a:lnSpc>
                <a:spcPct val="100000"/>
              </a:lnSpc>
              <a:spcBef>
                <a:spcPct val="0"/>
              </a:spcBef>
              <a:spcAft>
                <a:spcPct val="0"/>
              </a:spcAft>
            </a:pPr>
            <a:r>
              <a:rPr lang="ru-RU" altLang="ru-RU" sz="2200" b="1" dirty="0" err="1">
                <a:solidFill>
                  <a:schemeClr val="bg1"/>
                </a:solidFill>
              </a:rPr>
              <a:t>Knowledge</a:t>
            </a:r>
            <a:r>
              <a:rPr lang="ru-RU" altLang="ru-RU" sz="2200" b="1" dirty="0">
                <a:solidFill>
                  <a:schemeClr val="bg1"/>
                </a:solidFill>
              </a:rPr>
              <a:t> </a:t>
            </a:r>
            <a:r>
              <a:rPr lang="ru-RU" altLang="ru-RU" sz="2200" b="1" dirty="0" err="1">
                <a:solidFill>
                  <a:schemeClr val="bg1"/>
                </a:solidFill>
              </a:rPr>
              <a:t>distillation</a:t>
            </a:r>
            <a:r>
              <a:rPr lang="ru-RU" altLang="ru-RU" sz="2200" dirty="0">
                <a:solidFill>
                  <a:schemeClr val="bg1"/>
                </a:solidFill>
              </a:rPr>
              <a:t>: Обучается большая модель учитель, затем она размечает данные, </a:t>
            </a:r>
          </a:p>
          <a:p>
            <a:pPr marL="774700" lvl="2" indent="-317500" eaLnBrk="0" fontAlgn="base" hangingPunct="0">
              <a:lnSpc>
                <a:spcPct val="100000"/>
              </a:lnSpc>
              <a:spcBef>
                <a:spcPct val="0"/>
              </a:spcBef>
              <a:spcAft>
                <a:spcPct val="0"/>
              </a:spcAft>
            </a:pPr>
            <a:r>
              <a:rPr lang="ru-RU" altLang="ru-RU" sz="2200" dirty="0">
                <a:solidFill>
                  <a:schemeClr val="bg1"/>
                </a:solidFill>
              </a:rPr>
              <a:t>На переразмеченных  данных обучается модель меньшего размера - ученик</a:t>
            </a:r>
          </a:p>
          <a:p>
            <a:pPr marL="774700" lvl="3" indent="-317500" eaLnBrk="0" fontAlgn="base" hangingPunct="0">
              <a:lnSpc>
                <a:spcPct val="100000"/>
              </a:lnSpc>
              <a:spcBef>
                <a:spcPct val="0"/>
              </a:spcBef>
              <a:spcAft>
                <a:spcPct val="0"/>
              </a:spcAft>
            </a:pPr>
            <a:r>
              <a:rPr lang="ru-RU" altLang="ru-RU" sz="2200" dirty="0">
                <a:solidFill>
                  <a:schemeClr val="bg1"/>
                </a:solidFill>
              </a:rPr>
              <a:t>модель ученик старается скопировать поведение модели учителя</a:t>
            </a:r>
          </a:p>
          <a:p>
            <a:pPr marL="774700" lvl="3" indent="-317500" eaLnBrk="0" fontAlgn="base" hangingPunct="0">
              <a:lnSpc>
                <a:spcPct val="100000"/>
              </a:lnSpc>
              <a:spcBef>
                <a:spcPct val="0"/>
              </a:spcBef>
              <a:spcAft>
                <a:spcPct val="0"/>
              </a:spcAft>
            </a:pPr>
            <a:r>
              <a:rPr lang="ru-RU" altLang="ru-RU" sz="2200" dirty="0">
                <a:solidFill>
                  <a:schemeClr val="bg1"/>
                </a:solidFill>
              </a:rPr>
              <a:t>Могут быть и другие соотношения размеров ученика и учителя, например</a:t>
            </a:r>
          </a:p>
          <a:p>
            <a:pPr marL="1231900" lvl="3" indent="-317500" eaLnBrk="0" fontAlgn="base" hangingPunct="0">
              <a:lnSpc>
                <a:spcPct val="100000"/>
              </a:lnSpc>
              <a:spcBef>
                <a:spcPct val="0"/>
              </a:spcBef>
              <a:spcAft>
                <a:spcPct val="0"/>
              </a:spcAft>
            </a:pPr>
            <a:r>
              <a:rPr lang="en-US" sz="2200" b="1" dirty="0">
                <a:solidFill>
                  <a:schemeClr val="bg1"/>
                </a:solidFill>
              </a:rPr>
              <a:t>Noise Student </a:t>
            </a:r>
            <a:r>
              <a:rPr lang="ru-RU" sz="2200" b="1" dirty="0">
                <a:solidFill>
                  <a:schemeClr val="bg1"/>
                </a:solidFill>
              </a:rPr>
              <a:t>: </a:t>
            </a:r>
            <a:r>
              <a:rPr lang="ru-RU" sz="2200" dirty="0">
                <a:solidFill>
                  <a:schemeClr val="bg1"/>
                </a:solidFill>
              </a:rPr>
              <a:t>обучение небольшого учителя и большого студента (затем меняются местами)</a:t>
            </a:r>
          </a:p>
          <a:p>
            <a:pPr marL="1231900" lvl="4" indent="-317500" eaLnBrk="0" fontAlgn="base" hangingPunct="0">
              <a:lnSpc>
                <a:spcPct val="100000"/>
              </a:lnSpc>
              <a:spcBef>
                <a:spcPct val="0"/>
              </a:spcBef>
              <a:spcAft>
                <a:spcPct val="0"/>
              </a:spcAft>
            </a:pPr>
            <a:r>
              <a:rPr lang="en-US" sz="2200" b="1" dirty="0" err="1">
                <a:solidFill>
                  <a:schemeClr val="bg1"/>
                </a:solidFill>
              </a:rPr>
              <a:t>Meto</a:t>
            </a:r>
            <a:r>
              <a:rPr lang="en-US" sz="2200" b="1" dirty="0">
                <a:solidFill>
                  <a:schemeClr val="bg1"/>
                </a:solidFill>
              </a:rPr>
              <a:t>-Pseudo Labeling</a:t>
            </a:r>
            <a:r>
              <a:rPr lang="ru-RU" sz="2200" b="1" dirty="0">
                <a:solidFill>
                  <a:schemeClr val="bg1"/>
                </a:solidFill>
              </a:rPr>
              <a:t> – </a:t>
            </a:r>
            <a:r>
              <a:rPr lang="ru-RU" sz="2200" dirty="0">
                <a:solidFill>
                  <a:schemeClr val="bg1"/>
                </a:solidFill>
              </a:rPr>
              <a:t>аналог </a:t>
            </a:r>
            <a:r>
              <a:rPr lang="en-US" sz="2200" dirty="0">
                <a:solidFill>
                  <a:schemeClr val="bg1"/>
                </a:solidFill>
              </a:rPr>
              <a:t>Noise Student</a:t>
            </a:r>
            <a:r>
              <a:rPr lang="ru-RU" sz="2200" dirty="0">
                <a:solidFill>
                  <a:schemeClr val="bg1"/>
                </a:solidFill>
              </a:rPr>
              <a:t>, но учитель больше, чем ученик и обе модели постоянно переобучаются на всем наборе данных. </a:t>
            </a:r>
          </a:p>
          <a:p>
            <a:pPr marL="457200" lvl="1" indent="0" eaLnBrk="0" fontAlgn="base" hangingPunct="0">
              <a:lnSpc>
                <a:spcPct val="100000"/>
              </a:lnSpc>
              <a:spcBef>
                <a:spcPct val="0"/>
              </a:spcBef>
              <a:spcAft>
                <a:spcPct val="0"/>
              </a:spcAft>
              <a:buNone/>
            </a:pPr>
            <a:endParaRPr lang="ru-RU" dirty="0">
              <a:solidFill>
                <a:schemeClr val="bg1"/>
              </a:solidFill>
            </a:endParaRPr>
          </a:p>
          <a:p>
            <a:pPr lvl="1" eaLnBrk="0" fontAlgn="base" hangingPunct="0">
              <a:lnSpc>
                <a:spcPct val="100000"/>
              </a:lnSpc>
              <a:spcBef>
                <a:spcPct val="0"/>
              </a:spcBef>
              <a:spcAft>
                <a:spcPct val="0"/>
              </a:spcAft>
            </a:pPr>
            <a:endParaRPr lang="en-US" altLang="ru-RU" dirty="0">
              <a:solidFill>
                <a:schemeClr val="bg1"/>
              </a:solidFill>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0C2F715E-6B1C-7049-A93B-81D34E752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345" y="4722211"/>
            <a:ext cx="3713241" cy="1880797"/>
          </a:xfrm>
          <a:prstGeom prst="rect">
            <a:avLst/>
          </a:prstGeom>
          <a:solidFill>
            <a:schemeClr val="bg1">
              <a:lumMod val="95000"/>
            </a:schemeClr>
          </a:solidFill>
        </p:spPr>
      </p:pic>
      <p:sp>
        <p:nvSpPr>
          <p:cNvPr id="8" name="Прямоугольник 7"/>
          <p:cNvSpPr/>
          <p:nvPr/>
        </p:nvSpPr>
        <p:spPr>
          <a:xfrm>
            <a:off x="574921" y="2009003"/>
            <a:ext cx="11023687" cy="95661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3771833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64240" y="112153"/>
            <a:ext cx="10883456" cy="1228479"/>
          </a:xfrm>
        </p:spPr>
        <p:txBody>
          <a:bodyPr>
            <a:normAutofit/>
          </a:bodyPr>
          <a:lstStyle/>
          <a:p>
            <a:pPr algn="ctr"/>
            <a:r>
              <a:rPr lang="ru-RU" sz="4800" b="1" dirty="0">
                <a:solidFill>
                  <a:schemeClr val="bg1"/>
                </a:solidFill>
              </a:rPr>
              <a:t>Другие  методы нормализации </a:t>
            </a:r>
          </a:p>
        </p:txBody>
      </p:sp>
      <p:sp>
        <p:nvSpPr>
          <p:cNvPr id="3" name="Объект 2"/>
          <p:cNvSpPr>
            <a:spLocks noGrp="1"/>
          </p:cNvSpPr>
          <p:nvPr>
            <p:ph idx="1"/>
          </p:nvPr>
        </p:nvSpPr>
        <p:spPr>
          <a:xfrm>
            <a:off x="316193" y="726393"/>
            <a:ext cx="11579551" cy="5725682"/>
          </a:xfrm>
        </p:spPr>
        <p:txBody>
          <a:bodyPr>
            <a:noAutofit/>
          </a:bodyPr>
          <a:lstStyle/>
          <a:p>
            <a:pPr marL="0" lvl="0" indent="0" eaLnBrk="0" fontAlgn="base" hangingPunct="0">
              <a:lnSpc>
                <a:spcPct val="100000"/>
              </a:lnSpc>
              <a:spcBef>
                <a:spcPct val="0"/>
              </a:spcBef>
              <a:spcAft>
                <a:spcPct val="0"/>
              </a:spcAft>
              <a:buNone/>
            </a:pPr>
            <a:endParaRPr lang="ru-RU" altLang="ru-RU" sz="2000" dirty="0">
              <a:latin typeface="Arial" panose="020B0604020202020204" pitchFamily="34" charset="0"/>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None/>
            </a:pPr>
            <a:endParaRPr lang="ru-RU" altLang="ru-RU" sz="2000" dirty="0"/>
          </a:p>
          <a:p>
            <a:pPr marL="457200" lvl="1" indent="0" eaLnBrk="0" fontAlgn="base" hangingPunct="0">
              <a:lnSpc>
                <a:spcPct val="100000"/>
              </a:lnSpc>
              <a:spcBef>
                <a:spcPts val="600"/>
              </a:spcBef>
              <a:spcAft>
                <a:spcPct val="0"/>
              </a:spcAft>
              <a:buNone/>
            </a:pPr>
            <a:r>
              <a:rPr lang="ru-RU" altLang="ru-RU" sz="2000" dirty="0">
                <a:cs typeface="Times New Roman" panose="02020603050405020304" pitchFamily="18" charset="0"/>
              </a:rPr>
              <a:t/>
            </a:r>
            <a:br>
              <a:rPr lang="ru-RU" altLang="ru-RU" sz="2000" dirty="0">
                <a:cs typeface="Times New Roman" panose="02020603050405020304" pitchFamily="18" charset="0"/>
              </a:rPr>
            </a:br>
            <a:endParaRPr lang="ru-RU" altLang="ru-RU" sz="2000" dirty="0">
              <a:cs typeface="Times New Roman" panose="02020603050405020304" pitchFamily="18" charset="0"/>
            </a:endParaRPr>
          </a:p>
          <a:p>
            <a:pPr>
              <a:lnSpc>
                <a:spcPct val="100000"/>
              </a:lnSpc>
              <a:spcBef>
                <a:spcPts val="600"/>
              </a:spcBef>
            </a:pPr>
            <a:endParaRPr lang="ru-RU" sz="2000" dirty="0">
              <a:cs typeface="Times New Roman" panose="02020603050405020304" pitchFamily="18" charset="0"/>
            </a:endParaRPr>
          </a:p>
        </p:txBody>
      </p:sp>
      <p:sp>
        <p:nvSpPr>
          <p:cNvPr id="14" name="Прямоугольник 13"/>
          <p:cNvSpPr/>
          <p:nvPr/>
        </p:nvSpPr>
        <p:spPr>
          <a:xfrm>
            <a:off x="398803" y="1032988"/>
            <a:ext cx="11112382" cy="2169825"/>
          </a:xfrm>
          <a:prstGeom prst="rect">
            <a:avLst/>
          </a:prstGeom>
        </p:spPr>
        <p:txBody>
          <a:bodyPr wrap="square">
            <a:spAutoFit/>
          </a:bodyPr>
          <a:lstStyle/>
          <a:p>
            <a:pPr marL="285750" lvl="0" indent="-285750" eaLnBrk="0" fontAlgn="base" hangingPunct="0">
              <a:spcBef>
                <a:spcPct val="0"/>
              </a:spcBef>
              <a:spcAft>
                <a:spcPts val="600"/>
              </a:spcAft>
              <a:buFont typeface="Arial" panose="020B0604020202020204" pitchFamily="34" charset="0"/>
              <a:buChar char="•"/>
            </a:pPr>
            <a:r>
              <a:rPr lang="ru-RU" altLang="ru-RU" sz="2400" dirty="0">
                <a:solidFill>
                  <a:schemeClr val="bg1"/>
                </a:solidFill>
              </a:rPr>
              <a:t>Альтернативы </a:t>
            </a:r>
            <a:r>
              <a:rPr lang="ru-RU" altLang="ru-RU" sz="2400" dirty="0" err="1">
                <a:solidFill>
                  <a:schemeClr val="bg1"/>
                </a:solidFill>
              </a:rPr>
              <a:t>батч</a:t>
            </a:r>
            <a:r>
              <a:rPr lang="ru-RU" altLang="ru-RU" sz="2400" dirty="0">
                <a:solidFill>
                  <a:schemeClr val="bg1"/>
                </a:solidFill>
              </a:rPr>
              <a:t>-нормализации используются в следующих случаях:</a:t>
            </a:r>
          </a:p>
          <a:p>
            <a:pPr marL="742950" lvl="1" indent="-285750" eaLnBrk="0" fontAlgn="base" hangingPunct="0">
              <a:spcBef>
                <a:spcPct val="0"/>
              </a:spcBef>
              <a:spcAft>
                <a:spcPts val="600"/>
              </a:spcAft>
              <a:buFont typeface="Arial" panose="020B0604020202020204" pitchFamily="34" charset="0"/>
              <a:buChar char="•"/>
            </a:pPr>
            <a:r>
              <a:rPr lang="ru-RU" altLang="ru-RU" sz="2400" dirty="0">
                <a:solidFill>
                  <a:schemeClr val="bg1"/>
                </a:solidFill>
              </a:rPr>
              <a:t>Модели нуждаются в </a:t>
            </a:r>
            <a:r>
              <a:rPr lang="ru-RU" altLang="ru-RU" sz="2400" dirty="0" err="1">
                <a:solidFill>
                  <a:schemeClr val="bg1"/>
                </a:solidFill>
              </a:rPr>
              <a:t>предобчуении</a:t>
            </a:r>
            <a:r>
              <a:rPr lang="ru-RU" altLang="ru-RU" sz="2400" dirty="0">
                <a:solidFill>
                  <a:schemeClr val="bg1"/>
                </a:solidFill>
              </a:rPr>
              <a:t> с другими параметрами изображений или размером </a:t>
            </a:r>
            <a:r>
              <a:rPr lang="ru-RU" altLang="ru-RU" sz="2400" dirty="0" err="1">
                <a:solidFill>
                  <a:schemeClr val="bg1"/>
                </a:solidFill>
              </a:rPr>
              <a:t>батча</a:t>
            </a:r>
            <a:endParaRPr lang="ru-RU" altLang="ru-RU" sz="2400" dirty="0">
              <a:solidFill>
                <a:schemeClr val="bg1"/>
              </a:solidFill>
            </a:endParaRPr>
          </a:p>
          <a:p>
            <a:pPr marL="742950" lvl="1" indent="-285750" eaLnBrk="0" fontAlgn="base" hangingPunct="0">
              <a:spcBef>
                <a:spcPct val="0"/>
              </a:spcBef>
              <a:spcAft>
                <a:spcPts val="600"/>
              </a:spcAft>
              <a:buFont typeface="Arial" panose="020B0604020202020204" pitchFamily="34" charset="0"/>
              <a:buChar char="•"/>
            </a:pPr>
            <a:r>
              <a:rPr lang="ru-RU" altLang="ru-RU" sz="2400" dirty="0">
                <a:solidFill>
                  <a:schemeClr val="bg1"/>
                </a:solidFill>
              </a:rPr>
              <a:t>Размер </a:t>
            </a:r>
            <a:r>
              <a:rPr lang="ru-RU" altLang="ru-RU" sz="2400" dirty="0" err="1">
                <a:solidFill>
                  <a:schemeClr val="bg1"/>
                </a:solidFill>
              </a:rPr>
              <a:t>батча</a:t>
            </a:r>
            <a:r>
              <a:rPr lang="ru-RU" altLang="ru-RU" sz="2400" dirty="0">
                <a:solidFill>
                  <a:schemeClr val="bg1"/>
                </a:solidFill>
              </a:rPr>
              <a:t> маленький</a:t>
            </a:r>
          </a:p>
          <a:p>
            <a:pPr marL="742950" lvl="1" indent="-285750" eaLnBrk="0" fontAlgn="base" hangingPunct="0">
              <a:spcBef>
                <a:spcPct val="0"/>
              </a:spcBef>
              <a:spcAft>
                <a:spcPts val="600"/>
              </a:spcAft>
              <a:buFont typeface="Arial" panose="020B0604020202020204" pitchFamily="34" charset="0"/>
              <a:buChar char="•"/>
            </a:pPr>
            <a:r>
              <a:rPr lang="ru-RU" altLang="ru-RU" sz="2400" dirty="0">
                <a:solidFill>
                  <a:schemeClr val="bg1"/>
                </a:solidFill>
              </a:rPr>
              <a:t>Требуется упростить модель</a:t>
            </a:r>
          </a:p>
        </p:txBody>
      </p:sp>
      <p:grpSp>
        <p:nvGrpSpPr>
          <p:cNvPr id="8" name="Группа 7">
            <a:extLst>
              <a:ext uri="{FF2B5EF4-FFF2-40B4-BE49-F238E27FC236}">
                <a16:creationId xmlns:a16="http://schemas.microsoft.com/office/drawing/2014/main" id="{392504C4-E087-E94A-13AD-C71ABD68EF79}"/>
              </a:ext>
            </a:extLst>
          </p:cNvPr>
          <p:cNvGrpSpPr/>
          <p:nvPr/>
        </p:nvGrpSpPr>
        <p:grpSpPr>
          <a:xfrm>
            <a:off x="245277" y="3429000"/>
            <a:ext cx="11302419" cy="2838236"/>
            <a:chOff x="110836" y="3429000"/>
            <a:chExt cx="11809878" cy="2835123"/>
          </a:xfrm>
        </p:grpSpPr>
        <p:sp>
          <p:nvSpPr>
            <p:cNvPr id="4" name="TextBox 3">
              <a:extLst>
                <a:ext uri="{FF2B5EF4-FFF2-40B4-BE49-F238E27FC236}">
                  <a16:creationId xmlns:a16="http://schemas.microsoft.com/office/drawing/2014/main" id="{2F0F3358-304F-7C43-9CF1-E6F0F58B9A2D}"/>
                </a:ext>
              </a:extLst>
            </p:cNvPr>
            <p:cNvSpPr txBox="1"/>
            <p:nvPr/>
          </p:nvSpPr>
          <p:spPr>
            <a:xfrm>
              <a:off x="110836" y="3429000"/>
              <a:ext cx="11809878" cy="2835123"/>
            </a:xfrm>
            <a:prstGeom prst="rect">
              <a:avLst/>
            </a:prstGeom>
            <a:solidFill>
              <a:schemeClr val="bg1">
                <a:lumMod val="95000"/>
              </a:schemeClr>
            </a:solidFill>
          </p:spPr>
          <p:txBody>
            <a:bodyPr wrap="square" rtlCol="0">
              <a:spAutoFit/>
            </a:bodyPr>
            <a:lstStyle/>
            <a:p>
              <a:endParaRPr lang="ru-RU" dirty="0"/>
            </a:p>
          </p:txBody>
        </p:sp>
        <p:pic>
          <p:nvPicPr>
            <p:cNvPr id="5" name="Рисунок 4"/>
            <p:cNvPicPr>
              <a:picLocks noChangeAspect="1"/>
            </p:cNvPicPr>
            <p:nvPr/>
          </p:nvPicPr>
          <p:blipFill>
            <a:blip r:embed="rId2"/>
            <a:stretch>
              <a:fillRect/>
            </a:stretch>
          </p:blipFill>
          <p:spPr>
            <a:xfrm>
              <a:off x="157711" y="3509408"/>
              <a:ext cx="8934704" cy="2754715"/>
            </a:xfrm>
            <a:prstGeom prst="rect">
              <a:avLst/>
            </a:prstGeom>
            <a:solidFill>
              <a:schemeClr val="bg1">
                <a:lumMod val="95000"/>
              </a:schemeClr>
            </a:solidFill>
          </p:spPr>
        </p:pic>
        <p:pic>
          <p:nvPicPr>
            <p:cNvPr id="6" name="Рисунок 5">
              <a:extLst>
                <a:ext uri="{FF2B5EF4-FFF2-40B4-BE49-F238E27FC236}">
                  <a16:creationId xmlns:a16="http://schemas.microsoft.com/office/drawing/2014/main" id="{32030C61-F6D9-3940-AC7B-94A85B6686D9}"/>
                </a:ext>
              </a:extLst>
            </p:cNvPr>
            <p:cNvPicPr>
              <a:picLocks noChangeAspect="1"/>
            </p:cNvPicPr>
            <p:nvPr/>
          </p:nvPicPr>
          <p:blipFill>
            <a:blip r:embed="rId3"/>
            <a:stretch>
              <a:fillRect/>
            </a:stretch>
          </p:blipFill>
          <p:spPr>
            <a:xfrm>
              <a:off x="9250897" y="4012811"/>
              <a:ext cx="2669817" cy="2251312"/>
            </a:xfrm>
            <a:prstGeom prst="rect">
              <a:avLst/>
            </a:prstGeom>
            <a:solidFill>
              <a:schemeClr val="bg1">
                <a:lumMod val="95000"/>
              </a:schemeClr>
            </a:solidFill>
          </p:spPr>
        </p:pic>
        <p:sp>
          <p:nvSpPr>
            <p:cNvPr id="7" name="TextBox 6">
              <a:extLst>
                <a:ext uri="{FF2B5EF4-FFF2-40B4-BE49-F238E27FC236}">
                  <a16:creationId xmlns:a16="http://schemas.microsoft.com/office/drawing/2014/main" id="{6FD899FE-F503-DA4D-A9FB-7ECB1B61C926}"/>
                </a:ext>
              </a:extLst>
            </p:cNvPr>
            <p:cNvSpPr txBox="1"/>
            <p:nvPr/>
          </p:nvSpPr>
          <p:spPr>
            <a:xfrm>
              <a:off x="9618458" y="3536240"/>
              <a:ext cx="2257349" cy="369332"/>
            </a:xfrm>
            <a:prstGeom prst="rect">
              <a:avLst/>
            </a:prstGeom>
            <a:noFill/>
          </p:spPr>
          <p:txBody>
            <a:bodyPr wrap="none" rtlCol="0">
              <a:spAutoFit/>
            </a:bodyPr>
            <a:lstStyle/>
            <a:p>
              <a:r>
                <a:rPr lang="ru-RU" dirty="0"/>
                <a:t>Нормализация весов</a:t>
              </a:r>
            </a:p>
          </p:txBody>
        </p:sp>
      </p:grpSp>
      <p:sp>
        <p:nvSpPr>
          <p:cNvPr id="9" name="Прямоугольник 8"/>
          <p:cNvSpPr/>
          <p:nvPr/>
        </p:nvSpPr>
        <p:spPr>
          <a:xfrm>
            <a:off x="157711" y="1086922"/>
            <a:ext cx="11302419" cy="211589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33507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Альтернативы </a:t>
            </a:r>
            <a:r>
              <a:rPr lang="ru-RU" sz="4800" b="1" dirty="0" err="1">
                <a:solidFill>
                  <a:schemeClr val="bg1"/>
                </a:solidFill>
              </a:rPr>
              <a:t>батч</a:t>
            </a:r>
            <a:r>
              <a:rPr lang="ru-RU" sz="4800" b="1" dirty="0">
                <a:solidFill>
                  <a:schemeClr val="bg1"/>
                </a:solidFill>
              </a:rPr>
              <a:t>-норме </a:t>
            </a:r>
            <a:r>
              <a:rPr lang="ru-RU" sz="4800" b="1" dirty="0" err="1">
                <a:solidFill>
                  <a:schemeClr val="bg1"/>
                </a:solidFill>
              </a:rPr>
              <a:t>NFNet</a:t>
            </a:r>
            <a:r>
              <a:rPr lang="ru-RU" sz="4800" b="1" dirty="0">
                <a:solidFill>
                  <a:schemeClr val="bg1"/>
                </a:solidFill>
              </a:rPr>
              <a:t> 2020</a:t>
            </a:r>
          </a:p>
        </p:txBody>
      </p:sp>
      <p:sp>
        <p:nvSpPr>
          <p:cNvPr id="3" name="Объект 2"/>
          <p:cNvSpPr>
            <a:spLocks noGrp="1"/>
          </p:cNvSpPr>
          <p:nvPr>
            <p:ph idx="1"/>
          </p:nvPr>
        </p:nvSpPr>
        <p:spPr>
          <a:xfrm>
            <a:off x="419100" y="952500"/>
            <a:ext cx="11353800" cy="1223346"/>
          </a:xfrm>
        </p:spPr>
        <p:txBody>
          <a:bodyPr>
            <a:normAutofit/>
          </a:bodyPr>
          <a:lstStyle/>
          <a:p>
            <a:r>
              <a:rPr lang="ru-RU" sz="2400" dirty="0">
                <a:solidFill>
                  <a:schemeClr val="bg1"/>
                </a:solidFill>
              </a:rPr>
              <a:t>В 2020 году командой </a:t>
            </a:r>
            <a:r>
              <a:rPr lang="ru-RU" sz="2400" dirty="0" err="1">
                <a:solidFill>
                  <a:schemeClr val="bg1"/>
                </a:solidFill>
              </a:rPr>
              <a:t>Google</a:t>
            </a:r>
            <a:r>
              <a:rPr lang="ru-RU" sz="2400" dirty="0">
                <a:solidFill>
                  <a:schemeClr val="bg1"/>
                </a:solidFill>
              </a:rPr>
              <a:t> </a:t>
            </a:r>
            <a:r>
              <a:rPr lang="ru-RU" sz="2400" dirty="0" err="1">
                <a:solidFill>
                  <a:schemeClr val="bg1"/>
                </a:solidFill>
              </a:rPr>
              <a:t>Deep</a:t>
            </a:r>
            <a:r>
              <a:rPr lang="ru-RU" sz="2400" dirty="0">
                <a:solidFill>
                  <a:schemeClr val="bg1"/>
                </a:solidFill>
              </a:rPr>
              <a:t> </a:t>
            </a:r>
            <a:r>
              <a:rPr lang="ru-RU" sz="2400" dirty="0" err="1">
                <a:solidFill>
                  <a:schemeClr val="bg1"/>
                </a:solidFill>
              </a:rPr>
              <a:t>Mind</a:t>
            </a:r>
            <a:r>
              <a:rPr lang="ru-RU" sz="2400" dirty="0">
                <a:solidFill>
                  <a:schemeClr val="bg1"/>
                </a:solidFill>
              </a:rPr>
              <a:t> была предложена модификация архитектур </a:t>
            </a:r>
            <a:r>
              <a:rPr lang="ru-RU" sz="2400" dirty="0" err="1">
                <a:solidFill>
                  <a:schemeClr val="bg1"/>
                </a:solidFill>
              </a:rPr>
              <a:t>ResNet</a:t>
            </a:r>
            <a:r>
              <a:rPr lang="ru-RU" sz="2400" dirty="0">
                <a:solidFill>
                  <a:schemeClr val="bg1"/>
                </a:solidFill>
              </a:rPr>
              <a:t> и </a:t>
            </a:r>
            <a:r>
              <a:rPr lang="ru-RU" sz="2400" dirty="0" err="1">
                <a:solidFill>
                  <a:schemeClr val="bg1"/>
                </a:solidFill>
              </a:rPr>
              <a:t>EfficientNet</a:t>
            </a:r>
            <a:r>
              <a:rPr lang="ru-RU" sz="2400" dirty="0">
                <a:solidFill>
                  <a:schemeClr val="bg1"/>
                </a:solidFill>
              </a:rPr>
              <a:t> c оригинальным пересмотром идеи слоя </a:t>
            </a:r>
            <a:r>
              <a:rPr lang="en-US" sz="2400" dirty="0">
                <a:solidFill>
                  <a:schemeClr val="bg1"/>
                </a:solidFill>
              </a:rPr>
              <a:t/>
            </a:r>
            <a:br>
              <a:rPr lang="en-US" sz="2400" dirty="0">
                <a:solidFill>
                  <a:schemeClr val="bg1"/>
                </a:solidFill>
              </a:rPr>
            </a:br>
            <a:r>
              <a:rPr lang="ru-RU" sz="2400" dirty="0" err="1">
                <a:solidFill>
                  <a:schemeClr val="bg1"/>
                </a:solidFill>
              </a:rPr>
              <a:t>батч</a:t>
            </a:r>
            <a:r>
              <a:rPr lang="ru-RU" sz="2400" dirty="0">
                <a:solidFill>
                  <a:schemeClr val="bg1"/>
                </a:solidFill>
              </a:rPr>
              <a:t>-нормализации</a:t>
            </a:r>
            <a:r>
              <a:rPr lang="en-US" sz="2400" dirty="0">
                <a:solidFill>
                  <a:schemeClr val="bg1"/>
                </a:solidFill>
              </a:rPr>
              <a:t> </a:t>
            </a:r>
            <a:r>
              <a:rPr lang="ru-RU" sz="2400" dirty="0">
                <a:solidFill>
                  <a:schemeClr val="bg1"/>
                </a:solidFill>
              </a:rPr>
              <a:t>как коэффициентов блока - </a:t>
            </a:r>
            <a:r>
              <a:rPr lang="en-US" sz="2400" dirty="0" err="1">
                <a:solidFill>
                  <a:schemeClr val="bg1"/>
                </a:solidFill>
              </a:rPr>
              <a:t>NFNet</a:t>
            </a:r>
            <a:r>
              <a:rPr lang="ru-RU" sz="2400" dirty="0">
                <a:solidFill>
                  <a:schemeClr val="bg1"/>
                </a:solidFill>
              </a:rPr>
              <a:t>. </a:t>
            </a:r>
          </a:p>
        </p:txBody>
      </p:sp>
      <p:pic>
        <p:nvPicPr>
          <p:cNvPr id="1032" name="Picture 8" descr="https://miro.medium.com/max/684/1*GU-fNKLkr8VV7OtzvQwUF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7424" y="2288340"/>
            <a:ext cx="4190738" cy="34187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Прямоугольник 7"/>
              <p:cNvSpPr/>
              <p:nvPr/>
            </p:nvSpPr>
            <p:spPr>
              <a:xfrm>
                <a:off x="674176" y="5115232"/>
                <a:ext cx="5151860" cy="1662315"/>
              </a:xfrm>
              <a:prstGeom prst="rect">
                <a:avLst/>
              </a:prstGeom>
            </p:spPr>
            <p:txBody>
              <a:bodyPr wrap="none">
                <a:spAutoFit/>
              </a:bodyPr>
              <a:lstStyle/>
              <a:p>
                <a:r>
                  <a:rPr lang="en-US" i="1" dirty="0">
                    <a:solidFill>
                      <a:schemeClr val="bg1"/>
                    </a:solidFill>
                    <a:latin typeface="Charter"/>
                  </a:rPr>
                  <a:t>𝛂</a:t>
                </a:r>
                <a:r>
                  <a:rPr lang="en-US" dirty="0">
                    <a:solidFill>
                      <a:schemeClr val="bg1"/>
                    </a:solidFill>
                    <a:latin typeface="charter"/>
                  </a:rPr>
                  <a:t> ~0.2, </a:t>
                </a:r>
                <a14:m>
                  <m:oMath xmlns:m="http://schemas.openxmlformats.org/officeDocument/2006/math">
                    <m:r>
                      <a:rPr lang="en-US" i="1" dirty="0" smtClean="0">
                        <a:solidFill>
                          <a:schemeClr val="bg1"/>
                        </a:solidFill>
                        <a:latin typeface="Cambria Math" panose="02040503050406030204" pitchFamily="18" charset="0"/>
                      </a:rPr>
                      <m:t>𝑏</m:t>
                    </m:r>
                    <m:r>
                      <a:rPr lang="en-US" i="1" dirty="0" smtClean="0">
                        <a:solidFill>
                          <a:schemeClr val="bg1"/>
                        </a:solidFill>
                        <a:latin typeface="Cambria Math" panose="02040503050406030204" pitchFamily="18" charset="0"/>
                      </a:rPr>
                      <m:t> = </m:t>
                    </m:r>
                    <m:r>
                      <a:rPr lang="en-US" i="1" dirty="0" smtClean="0">
                        <a:solidFill>
                          <a:schemeClr val="bg1"/>
                        </a:solidFill>
                        <a:latin typeface="Cambria Math" panose="02040503050406030204" pitchFamily="18" charset="0"/>
                      </a:rPr>
                      <m:t>𝑠𝑡𝑑</m:t>
                    </m:r>
                    <m:r>
                      <a:rPr lang="en-US" i="1" dirty="0" smtClean="0">
                        <a:solidFill>
                          <a:schemeClr val="bg1"/>
                        </a:solidFill>
                        <a:latin typeface="Cambria Math" panose="02040503050406030204" pitchFamily="18" charset="0"/>
                      </a:rPr>
                      <m:t>(</m:t>
                    </m:r>
                    <m:sSub>
                      <m:sSubPr>
                        <m:ctrlPr>
                          <a:rPr lang="en-US" i="1" dirty="0" err="1" smtClean="0">
                            <a:solidFill>
                              <a:schemeClr val="bg1"/>
                            </a:solidFill>
                            <a:latin typeface="Cambria Math" panose="02040503050406030204" pitchFamily="18" charset="0"/>
                          </a:rPr>
                        </m:ctrlPr>
                      </m:sSubPr>
                      <m:e>
                        <m:r>
                          <a:rPr lang="en-US" i="1" dirty="0" err="1" smtClean="0">
                            <a:solidFill>
                              <a:schemeClr val="bg1"/>
                            </a:solidFill>
                            <a:latin typeface="Cambria Math" panose="02040503050406030204" pitchFamily="18" charset="0"/>
                          </a:rPr>
                          <m:t>h</m:t>
                        </m:r>
                      </m:e>
                      <m:sub>
                        <m:r>
                          <a:rPr lang="en-US" i="1" dirty="0" err="1" smtClean="0">
                            <a:solidFill>
                              <a:schemeClr val="bg1"/>
                            </a:solidFill>
                            <a:latin typeface="Cambria Math" panose="02040503050406030204" pitchFamily="18" charset="0"/>
                          </a:rPr>
                          <m:t>𝑖</m:t>
                        </m:r>
                      </m:sub>
                    </m:sSub>
                    <m:r>
                      <a:rPr lang="en-US" i="1" dirty="0" smtClean="0">
                        <a:solidFill>
                          <a:schemeClr val="bg1"/>
                        </a:solidFill>
                        <a:latin typeface="Cambria Math" panose="02040503050406030204" pitchFamily="18" charset="0"/>
                      </a:rPr>
                      <m:t>);</m:t>
                    </m:r>
                  </m:oMath>
                </a14:m>
                <a:r>
                  <a:rPr lang="en-US" i="1" dirty="0">
                    <a:solidFill>
                      <a:schemeClr val="bg1"/>
                    </a:solidFill>
                    <a:latin typeface="Charter"/>
                  </a:rPr>
                  <a:t> </a:t>
                </a:r>
                <a14:m>
                  <m:oMath xmlns:m="http://schemas.openxmlformats.org/officeDocument/2006/math">
                    <m:r>
                      <a:rPr lang="en-US" i="1" dirty="0" smtClean="0">
                        <a:solidFill>
                          <a:schemeClr val="bg1"/>
                        </a:solidFill>
                        <a:latin typeface="Cambria Math" panose="02040503050406030204" pitchFamily="18" charset="0"/>
                      </a:rPr>
                      <m:t>𝑣𝑎𝑟</m:t>
                    </m:r>
                    <m:d>
                      <m:dPr>
                        <m:ctrlPr>
                          <a:rPr lang="en-US" b="0" i="1" dirty="0" smtClean="0">
                            <a:solidFill>
                              <a:schemeClr val="bg1"/>
                            </a:solidFill>
                            <a:latin typeface="Cambria Math" panose="02040503050406030204" pitchFamily="18" charset="0"/>
                          </a:rPr>
                        </m:ctrlPr>
                      </m:dPr>
                      <m:e>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h</m:t>
                            </m:r>
                          </m:e>
                          <m:sub>
                            <m:r>
                              <a:rPr lang="en-US" b="0" i="1" dirty="0" smtClean="0">
                                <a:solidFill>
                                  <a:schemeClr val="bg1"/>
                                </a:solidFill>
                                <a:latin typeface="Cambria Math" panose="02040503050406030204" pitchFamily="18" charset="0"/>
                              </a:rPr>
                              <m:t>𝑖</m:t>
                            </m:r>
                          </m:sub>
                        </m:sSub>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𝑣𝑎𝑟</m:t>
                    </m:r>
                    <m:d>
                      <m:dPr>
                        <m:ctrlPr>
                          <a:rPr lang="en-US" b="0" i="1" dirty="0" smtClean="0">
                            <a:solidFill>
                              <a:schemeClr val="bg1"/>
                            </a:solidFill>
                            <a:latin typeface="Cambria Math" panose="02040503050406030204" pitchFamily="18" charset="0"/>
                          </a:rPr>
                        </m:ctrlPr>
                      </m:dPr>
                      <m:e>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h</m:t>
                            </m:r>
                          </m:e>
                          <m:sub>
                            <m:r>
                              <a:rPr lang="en-US" b="0" i="1" dirty="0" smtClean="0">
                                <a:solidFill>
                                  <a:schemeClr val="bg1"/>
                                </a:solidFill>
                                <a:latin typeface="Cambria Math" panose="02040503050406030204" pitchFamily="18" charset="0"/>
                              </a:rPr>
                              <m:t>𝑖</m:t>
                            </m:r>
                            <m:r>
                              <a:rPr lang="en-US" b="0" i="1" dirty="0" smtClean="0">
                                <a:solidFill>
                                  <a:schemeClr val="bg1"/>
                                </a:solidFill>
                                <a:latin typeface="Cambria Math" panose="02040503050406030204" pitchFamily="18" charset="0"/>
                              </a:rPr>
                              <m:t>−1</m:t>
                            </m:r>
                          </m:sub>
                        </m:sSub>
                      </m:e>
                    </m:d>
                    <m:r>
                      <a:rPr lang="en-US" b="0" i="1" dirty="0" smtClean="0">
                        <a:solidFill>
                          <a:schemeClr val="bg1"/>
                        </a:solidFill>
                        <a:latin typeface="Cambria Math" panose="02040503050406030204" pitchFamily="18" charset="0"/>
                      </a:rPr>
                      <m:t>+</m:t>
                    </m:r>
                    <m:sSup>
                      <m:sSupPr>
                        <m:ctrlPr>
                          <a:rPr lang="en-US" b="0" i="1" dirty="0" smtClean="0">
                            <a:solidFill>
                              <a:schemeClr val="bg1"/>
                            </a:solidFill>
                            <a:latin typeface="Cambria Math" panose="02040503050406030204" pitchFamily="18" charset="0"/>
                          </a:rPr>
                        </m:ctrlPr>
                      </m:sSupPr>
                      <m:e>
                        <m:r>
                          <a:rPr lang="en-US" b="0" i="1" dirty="0" smtClean="0">
                            <a:solidFill>
                              <a:schemeClr val="bg1"/>
                            </a:solidFill>
                            <a:latin typeface="Cambria Math" panose="02040503050406030204" pitchFamily="18" charset="0"/>
                          </a:rPr>
                          <m:t>𝛼</m:t>
                        </m:r>
                      </m:e>
                      <m:sup>
                        <m:r>
                          <a:rPr lang="en-US" b="0" i="1" dirty="0" smtClean="0">
                            <a:solidFill>
                              <a:schemeClr val="bg1"/>
                            </a:solidFill>
                            <a:latin typeface="Cambria Math" panose="02040503050406030204" pitchFamily="18" charset="0"/>
                          </a:rPr>
                          <m:t>2</m:t>
                        </m:r>
                      </m:sup>
                    </m:sSup>
                    <m:r>
                      <a:rPr lang="en-US" b="0" i="1" dirty="0" smtClean="0">
                        <a:solidFill>
                          <a:schemeClr val="bg1"/>
                        </a:solidFill>
                        <a:latin typeface="Cambria Math" panose="02040503050406030204" pitchFamily="18" charset="0"/>
                      </a:rPr>
                      <m:t>;</m:t>
                    </m:r>
                  </m:oMath>
                </a14:m>
                <a:endParaRPr lang="en-US" b="0" i="1" dirty="0">
                  <a:solidFill>
                    <a:schemeClr val="bg1"/>
                  </a:solidFill>
                  <a:latin typeface="Charter"/>
                </a:endParaRPr>
              </a:p>
              <a:p>
                <a:r>
                  <a:rPr lang="en-US" i="1" dirty="0">
                    <a:solidFill>
                      <a:schemeClr val="bg1"/>
                    </a:solidFill>
                    <a:latin typeface="Charter"/>
                  </a:rPr>
                  <a:t> gradient clipping </a:t>
                </a:r>
                <a14:m>
                  <m:oMath xmlns:m="http://schemas.openxmlformats.org/officeDocument/2006/math">
                    <m:r>
                      <a:rPr lang="en-US" i="1" dirty="0" smtClean="0">
                        <a:solidFill>
                          <a:schemeClr val="bg1"/>
                        </a:solidFill>
                        <a:latin typeface="Cambria Math" panose="02040503050406030204" pitchFamily="18" charset="0"/>
                      </a:rPr>
                      <m:t>𝐺</m:t>
                    </m:r>
                    <m:r>
                      <a:rPr lang="en-US" i="1" dirty="0" smtClean="0">
                        <a:solidFill>
                          <a:schemeClr val="bg1"/>
                        </a:solidFill>
                        <a:latin typeface="Cambria Math" panose="02040503050406030204" pitchFamily="18" charset="0"/>
                      </a:rPr>
                      <m:t> =</m:t>
                    </m:r>
                    <m:d>
                      <m:dPr>
                        <m:begChr m:val="{"/>
                        <m:endChr m:val=""/>
                        <m:ctrlPr>
                          <a:rPr lang="en-US" i="1" dirty="0" smtClean="0">
                            <a:solidFill>
                              <a:schemeClr val="bg1"/>
                            </a:solidFill>
                            <a:latin typeface="Cambria Math" panose="02040503050406030204" pitchFamily="18" charset="0"/>
                          </a:rPr>
                        </m:ctrlPr>
                      </m:dPr>
                      <m:e>
                        <m:eqArr>
                          <m:eqArrPr>
                            <m:ctrlPr>
                              <a:rPr lang="en-US" i="1" dirty="0" smtClean="0">
                                <a:solidFill>
                                  <a:schemeClr val="bg1"/>
                                </a:solidFill>
                                <a:latin typeface="Cambria Math" panose="02040503050406030204" pitchFamily="18" charset="0"/>
                              </a:rPr>
                            </m:ctrlPr>
                          </m:eqArrPr>
                          <m:e>
                            <m:r>
                              <a:rPr lang="en-US" i="1" dirty="0">
                                <a:solidFill>
                                  <a:schemeClr val="bg1"/>
                                </a:solidFill>
                                <a:latin typeface="Cambria Math" panose="02040503050406030204" pitchFamily="18" charset="0"/>
                              </a:rPr>
                              <m:t>𝜆</m:t>
                            </m:r>
                            <m:f>
                              <m:fPr>
                                <m:ctrlPr>
                                  <a:rPr lang="en-US" i="1" dirty="0">
                                    <a:solidFill>
                                      <a:schemeClr val="bg1"/>
                                    </a:solidFill>
                                    <a:latin typeface="Cambria Math" panose="02040503050406030204" pitchFamily="18" charset="0"/>
                                  </a:rPr>
                                </m:ctrlPr>
                              </m:fPr>
                              <m:num>
                                <m:func>
                                  <m:funcPr>
                                    <m:ctrlPr>
                                      <a:rPr lang="en-US" i="1" dirty="0">
                                        <a:solidFill>
                                          <a:schemeClr val="bg1"/>
                                        </a:solidFill>
                                        <a:latin typeface="Cambria Math" panose="02040503050406030204" pitchFamily="18" charset="0"/>
                                      </a:rPr>
                                    </m:ctrlPr>
                                  </m:funcPr>
                                  <m:fName>
                                    <m:r>
                                      <m:rPr>
                                        <m:sty m:val="p"/>
                                      </m:rPr>
                                      <a:rPr lang="en-US" dirty="0">
                                        <a:solidFill>
                                          <a:schemeClr val="bg1"/>
                                        </a:solidFill>
                                        <a:latin typeface="Cambria Math" panose="02040503050406030204" pitchFamily="18" charset="0"/>
                                      </a:rPr>
                                      <m:t>max</m:t>
                                    </m:r>
                                  </m:fName>
                                  <m:e>
                                    <m:d>
                                      <m:dPr>
                                        <m:ctrlPr>
                                          <a:rPr lang="en-US" i="1" dirty="0">
                                            <a:solidFill>
                                              <a:schemeClr val="bg1"/>
                                            </a:solidFill>
                                            <a:latin typeface="Cambria Math" panose="02040503050406030204" pitchFamily="18" charset="0"/>
                                          </a:rPr>
                                        </m:ctrlPr>
                                      </m:dPr>
                                      <m:e>
                                        <m:d>
                                          <m:dPr>
                                            <m:begChr m:val="|"/>
                                            <m:endChr m:val="|"/>
                                            <m:ctrlPr>
                                              <a:rPr lang="en-US" i="1" dirty="0">
                                                <a:solidFill>
                                                  <a:schemeClr val="bg1"/>
                                                </a:solidFill>
                                                <a:latin typeface="Cambria Math" panose="02040503050406030204" pitchFamily="18" charset="0"/>
                                              </a:rPr>
                                            </m:ctrlPr>
                                          </m:dPr>
                                          <m:e>
                                            <m:d>
                                              <m:dPr>
                                                <m:begChr m:val="|"/>
                                                <m:endChr m:val="|"/>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𝑊</m:t>
                                                </m:r>
                                              </m:e>
                                            </m:d>
                                          </m:e>
                                        </m:d>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𝜂</m:t>
                                        </m:r>
                                      </m:e>
                                    </m:d>
                                    <m:r>
                                      <a:rPr lang="en-US" i="1" dirty="0">
                                        <a:solidFill>
                                          <a:schemeClr val="bg1"/>
                                        </a:solidFill>
                                        <a:latin typeface="Cambria Math" panose="02040503050406030204" pitchFamily="18" charset="0"/>
                                      </a:rPr>
                                      <m:t>𝐺</m:t>
                                    </m:r>
                                  </m:e>
                                </m:func>
                                <m:r>
                                  <a:rPr lang="en-US" i="1" dirty="0">
                                    <a:solidFill>
                                      <a:schemeClr val="bg1"/>
                                    </a:solidFill>
                                    <a:latin typeface="Cambria Math" panose="02040503050406030204" pitchFamily="18" charset="0"/>
                                  </a:rPr>
                                  <m:t>  </m:t>
                                </m:r>
                              </m:num>
                              <m:den>
                                <m:d>
                                  <m:dPr>
                                    <m:begChr m:val="|"/>
                                    <m:endChr m:val="|"/>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𝐺</m:t>
                                    </m:r>
                                    <m:r>
                                      <a:rPr lang="en-US" i="1" dirty="0">
                                        <a:solidFill>
                                          <a:schemeClr val="bg1"/>
                                        </a:solidFill>
                                        <a:latin typeface="Cambria Math" panose="02040503050406030204" pitchFamily="18" charset="0"/>
                                      </a:rPr>
                                      <m:t>|</m:t>
                                    </m:r>
                                  </m:e>
                                </m:d>
                              </m:den>
                            </m:f>
                            <m:r>
                              <a:rPr lang="en-US" i="1" dirty="0">
                                <a:solidFill>
                                  <a:schemeClr val="bg1"/>
                                </a:solidFill>
                                <a:latin typeface="Cambria Math" panose="02040503050406030204" pitchFamily="18" charset="0"/>
                              </a:rPr>
                              <m:t> </m:t>
                            </m:r>
                            <m:r>
                              <a:rPr lang="en-US" i="1" dirty="0">
                                <a:solidFill>
                                  <a:schemeClr val="bg1"/>
                                </a:solidFill>
                                <a:latin typeface="Cambria Math" panose="02040503050406030204" pitchFamily="18" charset="0"/>
                              </a:rPr>
                              <m:t>𝑖𝑓</m:t>
                            </m:r>
                            <m:f>
                              <m:fPr>
                                <m:ctrlPr>
                                  <a:rPr lang="en-US" i="1" dirty="0">
                                    <a:solidFill>
                                      <a:schemeClr val="bg1"/>
                                    </a:solidFill>
                                    <a:latin typeface="Cambria Math" panose="02040503050406030204" pitchFamily="18" charset="0"/>
                                  </a:rPr>
                                </m:ctrlPr>
                              </m:fPr>
                              <m:num>
                                <m:d>
                                  <m:dPr>
                                    <m:begChr m:val="|"/>
                                    <m:endChr m:val="|"/>
                                    <m:ctrlPr>
                                      <a:rPr lang="en-US" i="1" dirty="0">
                                        <a:solidFill>
                                          <a:schemeClr val="bg1"/>
                                        </a:solidFill>
                                        <a:latin typeface="Cambria Math" panose="02040503050406030204" pitchFamily="18" charset="0"/>
                                      </a:rPr>
                                    </m:ctrlPr>
                                  </m:dPr>
                                  <m:e>
                                    <m:d>
                                      <m:dPr>
                                        <m:begChr m:val="|"/>
                                        <m:endChr m:val="|"/>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𝐺</m:t>
                                        </m:r>
                                      </m:e>
                                    </m:d>
                                  </m:e>
                                </m:d>
                              </m:num>
                              <m:den>
                                <m:d>
                                  <m:dPr>
                                    <m:begChr m:val="|"/>
                                    <m:endChr m:val="|"/>
                                    <m:ctrlPr>
                                      <a:rPr lang="en-US" i="1" dirty="0">
                                        <a:solidFill>
                                          <a:schemeClr val="bg1"/>
                                        </a:solidFill>
                                        <a:latin typeface="Cambria Math" panose="02040503050406030204" pitchFamily="18" charset="0"/>
                                      </a:rPr>
                                    </m:ctrlPr>
                                  </m:dPr>
                                  <m:e>
                                    <m:d>
                                      <m:dPr>
                                        <m:begChr m:val="|"/>
                                        <m:endChr m:val="|"/>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𝑊</m:t>
                                        </m:r>
                                      </m:e>
                                    </m:d>
                                  </m:e>
                                </m:d>
                              </m:den>
                            </m:f>
                            <m:r>
                              <a:rPr lang="en-US" i="1" dirty="0">
                                <a:solidFill>
                                  <a:schemeClr val="bg1"/>
                                </a:solidFill>
                                <a:latin typeface="Cambria Math" panose="02040503050406030204" pitchFamily="18" charset="0"/>
                              </a:rPr>
                              <m:t>&gt;</m:t>
                            </m:r>
                            <m:r>
                              <a:rPr lang="en-US" i="1" dirty="0">
                                <a:solidFill>
                                  <a:schemeClr val="bg1"/>
                                </a:solidFill>
                                <a:latin typeface="Cambria Math" panose="02040503050406030204" pitchFamily="18" charset="0"/>
                              </a:rPr>
                              <m:t>𝜆</m:t>
                            </m:r>
                          </m:e>
                          <m:e>
                            <m:r>
                              <a:rPr lang="en-US" i="1" dirty="0">
                                <a:solidFill>
                                  <a:schemeClr val="bg1"/>
                                </a:solidFill>
                                <a:latin typeface="Cambria Math" panose="02040503050406030204" pitchFamily="18" charset="0"/>
                              </a:rPr>
                              <m:t>𝐺</m:t>
                            </m:r>
                            <m:r>
                              <a:rPr lang="en-US" i="1" dirty="0">
                                <a:solidFill>
                                  <a:schemeClr val="bg1"/>
                                </a:solidFill>
                                <a:latin typeface="Cambria Math" panose="02040503050406030204" pitchFamily="18" charset="0"/>
                              </a:rPr>
                              <m:t>,     </m:t>
                            </m:r>
                            <m:r>
                              <a:rPr lang="en-US" i="1" dirty="0">
                                <a:solidFill>
                                  <a:schemeClr val="bg1"/>
                                </a:solidFill>
                                <a:latin typeface="Cambria Math" panose="02040503050406030204" pitchFamily="18" charset="0"/>
                              </a:rPr>
                              <m:t>𝑜𝑡h𝑒𝑟𝑤𝑖𝑠𝑒</m:t>
                            </m:r>
                          </m:e>
                        </m:eqArr>
                      </m:e>
                    </m:d>
                  </m:oMath>
                </a14:m>
                <a:endParaRPr lang="en-US" dirty="0">
                  <a:solidFill>
                    <a:schemeClr val="bg1"/>
                  </a:solidFill>
                </a:endParaRPr>
              </a:p>
              <a:p>
                <a:r>
                  <a:rPr lang="en-US" dirty="0">
                    <a:solidFill>
                      <a:schemeClr val="bg1"/>
                    </a:solidFill>
                    <a:latin typeface="charter"/>
                  </a:rPr>
                  <a:t>Scaled Weight Standardization</a:t>
                </a:r>
                <a:r>
                  <a:rPr lang="en-US" dirty="0">
                    <a:solidFill>
                      <a:schemeClr val="bg1"/>
                    </a:solidFill>
                  </a:rPr>
                  <a:t> </a:t>
                </a:r>
                <a14:m>
                  <m:oMath xmlns:m="http://schemas.openxmlformats.org/officeDocument/2006/math">
                    <m:r>
                      <a:rPr lang="en-US" i="1" dirty="0" smtClean="0">
                        <a:solidFill>
                          <a:schemeClr val="bg1"/>
                        </a:solidFill>
                        <a:latin typeface="Cambria Math" panose="02040503050406030204" pitchFamily="18" charset="0"/>
                      </a:rPr>
                      <m:t>𝑊</m:t>
                    </m:r>
                    <m:r>
                      <a:rPr lang="en-US" b="0" i="1" dirty="0" smtClean="0">
                        <a:solidFill>
                          <a:schemeClr val="bg1"/>
                        </a:solidFill>
                        <a:latin typeface="Cambria Math" panose="02040503050406030204" pitchFamily="18" charset="0"/>
                      </a:rPr>
                      <m:t>=</m:t>
                    </m:r>
                    <m:f>
                      <m:fPr>
                        <m:ctrlPr>
                          <a:rPr lang="en-US" b="0" i="1" dirty="0" smtClean="0">
                            <a:solidFill>
                              <a:schemeClr val="bg1"/>
                            </a:solidFill>
                            <a:latin typeface="Cambria Math" panose="02040503050406030204" pitchFamily="18" charset="0"/>
                          </a:rPr>
                        </m:ctrlPr>
                      </m:fPr>
                      <m:num>
                        <m:r>
                          <a:rPr lang="en-US" b="0" i="1" dirty="0" smtClean="0">
                            <a:solidFill>
                              <a:schemeClr val="bg1"/>
                            </a:solidFill>
                            <a:latin typeface="Cambria Math" panose="02040503050406030204" pitchFamily="18" charset="0"/>
                          </a:rPr>
                          <m:t>𝑊</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𝜇</m:t>
                        </m:r>
                      </m:num>
                      <m:den>
                        <m:r>
                          <a:rPr lang="en-US" b="0" i="1" dirty="0" smtClean="0">
                            <a:solidFill>
                              <a:schemeClr val="bg1"/>
                            </a:solidFill>
                            <a:latin typeface="Cambria Math" panose="02040503050406030204" pitchFamily="18" charset="0"/>
                          </a:rPr>
                          <m:t>𝜎</m:t>
                        </m:r>
                        <m:rad>
                          <m:radPr>
                            <m:degHide m:val="on"/>
                            <m:ctrlPr>
                              <a:rPr lang="en-US" b="0" i="1" dirty="0" smtClean="0">
                                <a:solidFill>
                                  <a:schemeClr val="bg1"/>
                                </a:solidFill>
                                <a:latin typeface="Cambria Math" panose="02040503050406030204" pitchFamily="18" charset="0"/>
                              </a:rPr>
                            </m:ctrlPr>
                          </m:radPr>
                          <m:deg/>
                          <m:e>
                            <m:r>
                              <a:rPr lang="en-US" b="0" i="1" dirty="0" smtClean="0">
                                <a:solidFill>
                                  <a:schemeClr val="bg1"/>
                                </a:solidFill>
                                <a:latin typeface="Cambria Math" panose="02040503050406030204" pitchFamily="18" charset="0"/>
                              </a:rPr>
                              <m:t>𝑁</m:t>
                            </m:r>
                          </m:e>
                        </m:rad>
                      </m:den>
                    </m:f>
                  </m:oMath>
                </a14:m>
                <a:endParaRPr lang="ru-RU" dirty="0">
                  <a:solidFill>
                    <a:schemeClr val="bg1"/>
                  </a:solidFill>
                </a:endParaRPr>
              </a:p>
            </p:txBody>
          </p:sp>
        </mc:Choice>
        <mc:Fallback xmlns="">
          <p:sp>
            <p:nvSpPr>
              <p:cNvPr id="8" name="Прямоугольник 7"/>
              <p:cNvSpPr>
                <a:spLocks noRot="1" noChangeAspect="1" noMove="1" noResize="1" noEditPoints="1" noAdjustHandles="1" noChangeArrowheads="1" noChangeShapeType="1" noTextEdit="1"/>
              </p:cNvSpPr>
              <p:nvPr/>
            </p:nvSpPr>
            <p:spPr>
              <a:xfrm>
                <a:off x="674176" y="5115232"/>
                <a:ext cx="5151860" cy="1662315"/>
              </a:xfrm>
              <a:prstGeom prst="rect">
                <a:avLst/>
              </a:prstGeom>
              <a:blipFill>
                <a:blip r:embed="rId3"/>
                <a:stretch>
                  <a:fillRect l="-1065" t="-2198"/>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B8957A4B-8EA6-3D4B-9E67-7D0C431222F3}"/>
              </a:ext>
            </a:extLst>
          </p:cNvPr>
          <p:cNvSpPr txBox="1"/>
          <p:nvPr/>
        </p:nvSpPr>
        <p:spPr>
          <a:xfrm>
            <a:off x="6591656" y="5823440"/>
            <a:ext cx="4834071" cy="954107"/>
          </a:xfrm>
          <a:prstGeom prst="rect">
            <a:avLst/>
          </a:prstGeom>
          <a:noFill/>
        </p:spPr>
        <p:txBody>
          <a:bodyPr wrap="square">
            <a:spAutoFit/>
          </a:bodyPr>
          <a:lstStyle/>
          <a:p>
            <a:r>
              <a:rPr lang="en" sz="1400" b="0" i="0" dirty="0">
                <a:solidFill>
                  <a:schemeClr val="accent1">
                    <a:lumMod val="40000"/>
                    <a:lumOff val="60000"/>
                  </a:schemeClr>
                </a:solidFill>
                <a:effectLst/>
                <a:latin typeface="Arial" panose="020B0604020202020204" pitchFamily="34" charset="0"/>
              </a:rPr>
              <a:t>Brock, A., De, S., Smith, S.L. and </a:t>
            </a:r>
            <a:r>
              <a:rPr lang="en" sz="1400" b="0" i="0" dirty="0" err="1">
                <a:solidFill>
                  <a:schemeClr val="accent1">
                    <a:lumMod val="40000"/>
                    <a:lumOff val="60000"/>
                  </a:schemeClr>
                </a:solidFill>
                <a:effectLst/>
                <a:latin typeface="Arial" panose="020B0604020202020204" pitchFamily="34" charset="0"/>
              </a:rPr>
              <a:t>Simonyan</a:t>
            </a:r>
            <a:r>
              <a:rPr lang="en" sz="1400" b="0" i="0" dirty="0">
                <a:solidFill>
                  <a:schemeClr val="accent1">
                    <a:lumMod val="40000"/>
                    <a:lumOff val="60000"/>
                  </a:schemeClr>
                </a:solidFill>
                <a:effectLst/>
                <a:latin typeface="Arial" panose="020B0604020202020204" pitchFamily="34" charset="0"/>
              </a:rPr>
              <a:t>, K., 2021, July. High-performance large-scale image recognition without normalization. In </a:t>
            </a:r>
            <a:r>
              <a:rPr lang="en" sz="1400" b="0" i="1" dirty="0">
                <a:solidFill>
                  <a:schemeClr val="accent1">
                    <a:lumMod val="40000"/>
                    <a:lumOff val="60000"/>
                  </a:schemeClr>
                </a:solidFill>
                <a:effectLst/>
                <a:latin typeface="Arial" panose="020B0604020202020204" pitchFamily="34" charset="0"/>
              </a:rPr>
              <a:t>International Conference on Machine Learning</a:t>
            </a:r>
            <a:r>
              <a:rPr lang="en" sz="1400" b="0" i="0" dirty="0">
                <a:solidFill>
                  <a:schemeClr val="accent1">
                    <a:lumMod val="40000"/>
                    <a:lumOff val="60000"/>
                  </a:schemeClr>
                </a:solidFill>
                <a:effectLst/>
                <a:latin typeface="Arial" panose="020B0604020202020204" pitchFamily="34" charset="0"/>
              </a:rPr>
              <a:t> (pp. 1059-1071). PMLR.</a:t>
            </a:r>
            <a:endParaRPr lang="ru-RU" sz="1400" dirty="0">
              <a:solidFill>
                <a:schemeClr val="accent1">
                  <a:lumMod val="40000"/>
                  <a:lumOff val="60000"/>
                </a:schemeClr>
              </a:solidFill>
            </a:endParaRPr>
          </a:p>
        </p:txBody>
      </p:sp>
      <p:pic>
        <p:nvPicPr>
          <p:cNvPr id="16" name="Picture 8">
            <a:extLst>
              <a:ext uri="{FF2B5EF4-FFF2-40B4-BE49-F238E27FC236}">
                <a16:creationId xmlns:a16="http://schemas.microsoft.com/office/drawing/2014/main" id="{D8168786-0B39-8845-AC5B-D54580AF3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576" y="2175846"/>
            <a:ext cx="2950705" cy="2911614"/>
          </a:xfrm>
          <a:prstGeom prst="rect">
            <a:avLst/>
          </a:prstGeom>
          <a:solidFill>
            <a:schemeClr val="bg1">
              <a:lumMod val="95000"/>
            </a:schemeClr>
          </a:solidFill>
        </p:spPr>
      </p:pic>
      <p:sp>
        <p:nvSpPr>
          <p:cNvPr id="9" name="Прямоугольник 8"/>
          <p:cNvSpPr/>
          <p:nvPr/>
        </p:nvSpPr>
        <p:spPr>
          <a:xfrm>
            <a:off x="444790" y="952501"/>
            <a:ext cx="11302419" cy="104086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434567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4" name="Прямоугольник 3"/>
          <p:cNvSpPr/>
          <p:nvPr/>
        </p:nvSpPr>
        <p:spPr>
          <a:xfrm>
            <a:off x="1920240" y="3836470"/>
            <a:ext cx="5600700" cy="27859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71449" y="952500"/>
            <a:ext cx="11744325" cy="3627120"/>
          </a:xfrm>
        </p:spPr>
        <p:txBody>
          <a:bodyPr>
            <a:normAutofit/>
          </a:bodyPr>
          <a:lstStyle/>
          <a:p>
            <a:pPr eaLnBrk="0" fontAlgn="base" hangingPunct="0">
              <a:lnSpc>
                <a:spcPct val="100000"/>
              </a:lnSpc>
              <a:spcBef>
                <a:spcPct val="0"/>
              </a:spcBef>
              <a:spcAft>
                <a:spcPct val="0"/>
              </a:spcAft>
            </a:pPr>
            <a:r>
              <a:rPr lang="ru-RU" sz="2200" dirty="0">
                <a:solidFill>
                  <a:schemeClr val="bg1"/>
                </a:solidFill>
              </a:rPr>
              <a:t>Архитектура </a:t>
            </a:r>
            <a:r>
              <a:rPr lang="ru-RU" sz="2200" dirty="0" err="1">
                <a:solidFill>
                  <a:schemeClr val="bg1"/>
                </a:solidFill>
              </a:rPr>
              <a:t>ViT</a:t>
            </a:r>
            <a:r>
              <a:rPr lang="ru-RU" sz="2200" dirty="0">
                <a:solidFill>
                  <a:schemeClr val="bg1"/>
                </a:solidFill>
              </a:rPr>
              <a:t> - переосмысление архитектуры BERT для обработки естественных языков.</a:t>
            </a:r>
          </a:p>
          <a:p>
            <a:pPr lvl="1" eaLnBrk="0" fontAlgn="base" hangingPunct="0">
              <a:lnSpc>
                <a:spcPct val="100000"/>
              </a:lnSpc>
              <a:spcBef>
                <a:spcPct val="0"/>
              </a:spcBef>
              <a:spcAft>
                <a:spcPct val="0"/>
              </a:spcAft>
            </a:pPr>
            <a:r>
              <a:rPr lang="ru-RU" altLang="ru-RU" sz="2200" dirty="0">
                <a:solidFill>
                  <a:schemeClr val="bg1"/>
                </a:solidFill>
              </a:rPr>
              <a:t>В основе архитектуры слой много-</a:t>
            </a:r>
            <a:r>
              <a:rPr lang="ru-RU" altLang="ru-RU" sz="2200" dirty="0" err="1">
                <a:solidFill>
                  <a:schemeClr val="bg1"/>
                </a:solidFill>
              </a:rPr>
              <a:t>голового</a:t>
            </a:r>
            <a:r>
              <a:rPr lang="ru-RU" altLang="ru-RU" sz="2200" dirty="0">
                <a:solidFill>
                  <a:schemeClr val="bg1"/>
                </a:solidFill>
              </a:rPr>
              <a:t> </a:t>
            </a:r>
            <a:r>
              <a:rPr lang="ru-RU" altLang="ru-RU" sz="2200" dirty="0" err="1">
                <a:solidFill>
                  <a:schemeClr val="bg1"/>
                </a:solidFill>
              </a:rPr>
              <a:t>самовнимания</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Модель полностью </a:t>
            </a:r>
            <a:r>
              <a:rPr lang="ru-RU" altLang="ru-RU" sz="2200" dirty="0" err="1">
                <a:solidFill>
                  <a:schemeClr val="bg1"/>
                </a:solidFill>
              </a:rPr>
              <a:t>полносвязная</a:t>
            </a:r>
            <a:r>
              <a:rPr lang="ru-RU" altLang="ru-RU" sz="22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Модель показала точность 88,5 % по методу top-1 на наборе данных </a:t>
            </a:r>
            <a:r>
              <a:rPr lang="ru-RU" altLang="ru-RU" sz="2200" dirty="0" err="1">
                <a:solidFill>
                  <a:schemeClr val="bg1"/>
                </a:solidFill>
              </a:rPr>
              <a:t>ImageNet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Модель </a:t>
            </a:r>
            <a:r>
              <a:rPr lang="ru-RU" altLang="ru-RU" sz="2200" dirty="0" err="1">
                <a:solidFill>
                  <a:schemeClr val="bg1"/>
                </a:solidFill>
              </a:rPr>
              <a:t>предобучена</a:t>
            </a:r>
            <a:r>
              <a:rPr lang="ru-RU" altLang="ru-RU" sz="2200" dirty="0">
                <a:solidFill>
                  <a:schemeClr val="bg1"/>
                </a:solidFill>
              </a:rPr>
              <a:t> на наборе JFT-300M (набор с 300 млн. изображений. </a:t>
            </a:r>
          </a:p>
          <a:p>
            <a:pPr lvl="2" eaLnBrk="0" fontAlgn="base" hangingPunct="0">
              <a:lnSpc>
                <a:spcPct val="100000"/>
              </a:lnSpc>
              <a:spcBef>
                <a:spcPct val="0"/>
              </a:spcBef>
              <a:spcAft>
                <a:spcPct val="0"/>
              </a:spcAft>
            </a:pPr>
            <a:r>
              <a:rPr lang="ru-RU" altLang="ru-RU" sz="2200" dirty="0">
                <a:solidFill>
                  <a:schemeClr val="bg1"/>
                </a:solidFill>
              </a:rPr>
              <a:t>В случае </a:t>
            </a:r>
            <a:r>
              <a:rPr lang="ru-RU" altLang="ru-RU" sz="2200" dirty="0" err="1">
                <a:solidFill>
                  <a:schemeClr val="bg1"/>
                </a:solidFill>
              </a:rPr>
              <a:t>предобучения</a:t>
            </a:r>
            <a:r>
              <a:rPr lang="ru-RU" altLang="ru-RU" sz="2200" dirty="0">
                <a:solidFill>
                  <a:schemeClr val="bg1"/>
                </a:solidFill>
              </a:rPr>
              <a:t> на небольших наборах данных (менее 14 млн изображений) точность модели </a:t>
            </a:r>
            <a:r>
              <a:rPr lang="ru-RU" altLang="ru-RU" sz="2200" dirty="0" err="1">
                <a:solidFill>
                  <a:schemeClr val="bg1"/>
                </a:solidFill>
              </a:rPr>
              <a:t>ViT</a:t>
            </a:r>
            <a:r>
              <a:rPr lang="ru-RU" altLang="ru-RU" sz="2200" dirty="0">
                <a:solidFill>
                  <a:schemeClr val="bg1"/>
                </a:solidFill>
              </a:rPr>
              <a:t> значительно снижается (примерно до 75%).</a:t>
            </a:r>
          </a:p>
          <a:p>
            <a:pPr lvl="2" eaLnBrk="0" fontAlgn="base" hangingPunct="0">
              <a:lnSpc>
                <a:spcPct val="100000"/>
              </a:lnSpc>
              <a:spcBef>
                <a:spcPct val="0"/>
              </a:spcBef>
              <a:spcAft>
                <a:spcPct val="0"/>
              </a:spcAft>
            </a:pPr>
            <a:r>
              <a:rPr lang="ru-RU" altLang="ru-RU" sz="2200" dirty="0">
                <a:solidFill>
                  <a:schemeClr val="bg1"/>
                </a:solidFill>
              </a:rPr>
              <a:t>Число параметров </a:t>
            </a:r>
            <a:r>
              <a:rPr lang="ru-RU" altLang="ru-RU" sz="2200" dirty="0" err="1">
                <a:solidFill>
                  <a:schemeClr val="bg1"/>
                </a:solidFill>
              </a:rPr>
              <a:t>ViT</a:t>
            </a:r>
            <a:r>
              <a:rPr lang="ru-RU" altLang="ru-RU" sz="2200" dirty="0">
                <a:solidFill>
                  <a:schemeClr val="bg1"/>
                </a:solidFill>
              </a:rPr>
              <a:t> в 10 раз выше чем для </a:t>
            </a:r>
            <a:r>
              <a:rPr lang="ru-RU" altLang="ru-RU" sz="2200" dirty="0" err="1">
                <a:solidFill>
                  <a:schemeClr val="bg1"/>
                </a:solidFill>
              </a:rPr>
              <a:t>сверточной</a:t>
            </a:r>
            <a:r>
              <a:rPr lang="ru-RU" altLang="ru-RU" sz="2200" dirty="0">
                <a:solidFill>
                  <a:schemeClr val="bg1"/>
                </a:solidFill>
              </a:rPr>
              <a:t> сети (~ 600 тыс. параметров).</a:t>
            </a:r>
          </a:p>
          <a:p>
            <a:pPr lvl="1" eaLnBrk="0" fontAlgn="base" hangingPunct="0">
              <a:lnSpc>
                <a:spcPct val="100000"/>
              </a:lnSpc>
              <a:spcBef>
                <a:spcPct val="0"/>
              </a:spcBef>
              <a:spcAft>
                <a:spcPct val="0"/>
              </a:spcAft>
            </a:pPr>
            <a:endParaRPr lang="ru-RU" altLang="ru-RU" sz="2000" dirty="0">
              <a:solidFill>
                <a:srgbClr val="000000"/>
              </a:solidFill>
            </a:endParaRPr>
          </a:p>
        </p:txBody>
      </p:sp>
      <p:grpSp>
        <p:nvGrpSpPr>
          <p:cNvPr id="5" name="Группа 4">
            <a:extLst>
              <a:ext uri="{FF2B5EF4-FFF2-40B4-BE49-F238E27FC236}">
                <a16:creationId xmlns:a16="http://schemas.microsoft.com/office/drawing/2014/main" id="{43FC4208-8440-B61B-98DA-13944F79768D}"/>
              </a:ext>
            </a:extLst>
          </p:cNvPr>
          <p:cNvGrpSpPr/>
          <p:nvPr/>
        </p:nvGrpSpPr>
        <p:grpSpPr>
          <a:xfrm>
            <a:off x="7652798" y="3750854"/>
            <a:ext cx="2233469" cy="2996670"/>
            <a:chOff x="7867436" y="3748534"/>
            <a:chExt cx="2233469" cy="2996670"/>
          </a:xfrm>
        </p:grpSpPr>
        <p:sp>
          <p:nvSpPr>
            <p:cNvPr id="10" name="Прямоугольник 9"/>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Рисунок 7"/>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9" name="TextBox 8"/>
            <p:cNvSpPr txBox="1"/>
            <p:nvPr/>
          </p:nvSpPr>
          <p:spPr>
            <a:xfrm>
              <a:off x="7929880" y="3748534"/>
              <a:ext cx="2031325" cy="369332"/>
            </a:xfrm>
            <a:prstGeom prst="rect">
              <a:avLst/>
            </a:prstGeom>
            <a:noFill/>
          </p:spPr>
          <p:txBody>
            <a:bodyPr wrap="none" rtlCol="0">
              <a:spAutoFit/>
            </a:bodyPr>
            <a:lstStyle/>
            <a:p>
              <a:r>
                <a:rPr lang="ru-RU" dirty="0"/>
                <a:t>Блок </a:t>
              </a:r>
              <a:r>
                <a:rPr lang="ru-RU" dirty="0" err="1"/>
                <a:t>трансформер</a:t>
              </a:r>
              <a:endParaRPr lang="ru-RU" dirty="0"/>
            </a:p>
          </p:txBody>
        </p:sp>
      </p:grpSp>
      <p:sp>
        <p:nvSpPr>
          <p:cNvPr id="11" name="Прямоугольник 10"/>
          <p:cNvSpPr/>
          <p:nvPr/>
        </p:nvSpPr>
        <p:spPr>
          <a:xfrm>
            <a:off x="184731" y="1038117"/>
            <a:ext cx="11302419" cy="100150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 name="Рисунок 11"/>
          <p:cNvPicPr>
            <a:picLocks noChangeAspect="1"/>
          </p:cNvPicPr>
          <p:nvPr/>
        </p:nvPicPr>
        <p:blipFill>
          <a:blip r:embed="rId3"/>
          <a:stretch>
            <a:fillRect/>
          </a:stretch>
        </p:blipFill>
        <p:spPr>
          <a:xfrm>
            <a:off x="2161104" y="3836470"/>
            <a:ext cx="5149216" cy="2785940"/>
          </a:xfrm>
          <a:prstGeom prst="rect">
            <a:avLst/>
          </a:prstGeom>
        </p:spPr>
      </p:pic>
    </p:spTree>
    <p:extLst>
      <p:ext uri="{BB962C8B-B14F-4D97-AF65-F5344CB8AC3E}">
        <p14:creationId xmlns:p14="http://schemas.microsoft.com/office/powerpoint/2010/main" val="4651330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84731" y="952500"/>
            <a:ext cx="11588169" cy="3223061"/>
          </a:xfrm>
        </p:spPr>
        <p:txBody>
          <a:bodyPr>
            <a:noAutofit/>
          </a:bodyPr>
          <a:lstStyle/>
          <a:p>
            <a:r>
              <a:rPr lang="ru-RU" sz="2000" dirty="0">
                <a:solidFill>
                  <a:schemeClr val="bg1"/>
                </a:solidFill>
              </a:rPr>
              <a:t>Достоинства архитектур-</a:t>
            </a:r>
            <a:r>
              <a:rPr lang="ru-RU" sz="2000" dirty="0" err="1">
                <a:solidFill>
                  <a:schemeClr val="bg1"/>
                </a:solidFill>
              </a:rPr>
              <a:t>трансформеров</a:t>
            </a:r>
            <a:r>
              <a:rPr lang="ru-RU" sz="2000" dirty="0">
                <a:solidFill>
                  <a:schemeClr val="bg1"/>
                </a:solidFill>
              </a:rPr>
              <a:t>:</a:t>
            </a:r>
          </a:p>
          <a:p>
            <a:pPr marL="542925" lvl="2" indent="-285750"/>
            <a:r>
              <a:rPr lang="ru-RU" sz="2200" dirty="0">
                <a:solidFill>
                  <a:schemeClr val="bg1"/>
                </a:solidFill>
              </a:rPr>
              <a:t>Возможность построения сложных зависимостей между признаками локальными участков изображения независимо от их взаимного расположения.    </a:t>
            </a:r>
          </a:p>
          <a:p>
            <a:pPr marL="542925" lvl="1" indent="-285750"/>
            <a:r>
              <a:rPr lang="ru-RU" sz="2200" dirty="0" err="1">
                <a:solidFill>
                  <a:schemeClr val="bg1"/>
                </a:solidFill>
              </a:rPr>
              <a:t>Трансформеры</a:t>
            </a:r>
            <a:r>
              <a:rPr lang="ru-RU" sz="2200" dirty="0">
                <a:solidFill>
                  <a:schemeClr val="bg1"/>
                </a:solidFill>
              </a:rPr>
              <a:t> позволят обучать модели с значительно увеличенным числом параметров. </a:t>
            </a:r>
          </a:p>
          <a:p>
            <a:pPr marL="1200150" lvl="2" indent="-285750"/>
            <a:r>
              <a:rPr lang="ru-RU" sz="2200" dirty="0">
                <a:solidFill>
                  <a:schemeClr val="bg1"/>
                </a:solidFill>
              </a:rPr>
              <a:t>Преимущества при </a:t>
            </a:r>
            <a:r>
              <a:rPr lang="ru-RU" sz="2200" dirty="0" err="1">
                <a:solidFill>
                  <a:schemeClr val="bg1"/>
                </a:solidFill>
              </a:rPr>
              <a:t>предобучении</a:t>
            </a:r>
            <a:r>
              <a:rPr lang="ru-RU" sz="2200" dirty="0">
                <a:solidFill>
                  <a:schemeClr val="bg1"/>
                </a:solidFill>
              </a:rPr>
              <a:t> на больших наборах данных, таких как JFT-300M. </a:t>
            </a:r>
          </a:p>
          <a:p>
            <a:pPr marL="1657350" lvl="3" indent="-285750"/>
            <a:r>
              <a:rPr lang="ru-RU" sz="2200" dirty="0">
                <a:solidFill>
                  <a:schemeClr val="bg1"/>
                </a:solidFill>
              </a:rPr>
              <a:t>Путь повышения точности и обобщающей способности за счет </a:t>
            </a:r>
            <a:r>
              <a:rPr lang="ru-RU" sz="2200" dirty="0" err="1">
                <a:solidFill>
                  <a:schemeClr val="bg1"/>
                </a:solidFill>
              </a:rPr>
              <a:t>предобучения</a:t>
            </a:r>
            <a:r>
              <a:rPr lang="ru-RU" sz="2200" dirty="0">
                <a:solidFill>
                  <a:schemeClr val="bg1"/>
                </a:solidFill>
              </a:rPr>
              <a:t>.    </a:t>
            </a:r>
          </a:p>
          <a:p>
            <a:pPr marL="742950" lvl="1" indent="-285750"/>
            <a:r>
              <a:rPr lang="ru-RU" sz="2000" dirty="0">
                <a:solidFill>
                  <a:schemeClr val="bg1"/>
                </a:solidFill>
              </a:rPr>
              <a:t>Возможность для некоторых архитектур </a:t>
            </a:r>
            <a:r>
              <a:rPr lang="ru-RU" sz="2000" dirty="0" err="1">
                <a:solidFill>
                  <a:schemeClr val="bg1"/>
                </a:solidFill>
              </a:rPr>
              <a:t>предобучения</a:t>
            </a:r>
            <a:r>
              <a:rPr lang="ru-RU" sz="2000" dirty="0">
                <a:solidFill>
                  <a:schemeClr val="bg1"/>
                </a:solidFill>
              </a:rPr>
              <a:t> на не размеченных данных. </a:t>
            </a:r>
          </a:p>
          <a:p>
            <a:pPr marL="1200150" lvl="2" indent="-285750"/>
            <a:r>
              <a:rPr lang="ru-RU" dirty="0" err="1">
                <a:solidFill>
                  <a:schemeClr val="bg1"/>
                </a:solidFill>
              </a:rPr>
              <a:t>Предобучение</a:t>
            </a:r>
            <a:r>
              <a:rPr lang="ru-RU" dirty="0">
                <a:solidFill>
                  <a:schemeClr val="bg1"/>
                </a:solidFill>
              </a:rPr>
              <a:t> баз разметки потенциально способствует повышению выразительной силы (сложности признаков) и обобщающей способности нейронной сети.</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2" name="Прямоугольник 11"/>
          <p:cNvSpPr/>
          <p:nvPr/>
        </p:nvSpPr>
        <p:spPr>
          <a:xfrm>
            <a:off x="603831" y="1356885"/>
            <a:ext cx="11588169"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12"/>
          <p:cNvSpPr/>
          <p:nvPr/>
        </p:nvSpPr>
        <p:spPr>
          <a:xfrm>
            <a:off x="184731" y="1957053"/>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4" name="Группа 13">
            <a:extLst>
              <a:ext uri="{FF2B5EF4-FFF2-40B4-BE49-F238E27FC236}">
                <a16:creationId xmlns:a16="http://schemas.microsoft.com/office/drawing/2014/main" id="{D1812DF7-8E83-0226-3A4D-1332632F8D10}"/>
              </a:ext>
            </a:extLst>
          </p:cNvPr>
          <p:cNvGrpSpPr/>
          <p:nvPr/>
        </p:nvGrpSpPr>
        <p:grpSpPr>
          <a:xfrm>
            <a:off x="7695780" y="4017195"/>
            <a:ext cx="1966615" cy="2678958"/>
            <a:chOff x="7867436" y="3748534"/>
            <a:chExt cx="2233469" cy="2996670"/>
          </a:xfrm>
        </p:grpSpPr>
        <p:sp>
          <p:nvSpPr>
            <p:cNvPr id="18" name="Прямоугольник 17">
              <a:extLst>
                <a:ext uri="{FF2B5EF4-FFF2-40B4-BE49-F238E27FC236}">
                  <a16:creationId xmlns:a16="http://schemas.microsoft.com/office/drawing/2014/main" id="{C8A93DB0-64F8-8A1A-A84B-C8DB8AE47A00}"/>
                </a:ext>
              </a:extLst>
            </p:cNvPr>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6" name="Рисунок 15">
              <a:extLst>
                <a:ext uri="{FF2B5EF4-FFF2-40B4-BE49-F238E27FC236}">
                  <a16:creationId xmlns:a16="http://schemas.microsoft.com/office/drawing/2014/main" id="{F7A669C9-2252-C4A7-0D91-8CC904EC79D7}"/>
                </a:ext>
              </a:extLst>
            </p:cNvPr>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17" name="TextBox 16">
              <a:extLst>
                <a:ext uri="{FF2B5EF4-FFF2-40B4-BE49-F238E27FC236}">
                  <a16:creationId xmlns:a16="http://schemas.microsoft.com/office/drawing/2014/main" id="{97BB74D3-22B6-9540-6700-7C71BEB4624F}"/>
                </a:ext>
              </a:extLst>
            </p:cNvPr>
            <p:cNvSpPr txBox="1"/>
            <p:nvPr/>
          </p:nvSpPr>
          <p:spPr>
            <a:xfrm>
              <a:off x="7929880" y="3748534"/>
              <a:ext cx="2031325" cy="369332"/>
            </a:xfrm>
            <a:prstGeom prst="rect">
              <a:avLst/>
            </a:prstGeom>
            <a:noFill/>
          </p:spPr>
          <p:txBody>
            <a:bodyPr wrap="none" rtlCol="0">
              <a:spAutoFit/>
            </a:bodyPr>
            <a:lstStyle/>
            <a:p>
              <a:r>
                <a:rPr lang="ru-RU" dirty="0"/>
                <a:t>Блок </a:t>
              </a:r>
              <a:r>
                <a:rPr lang="ru-RU" dirty="0" err="1"/>
                <a:t>трансформер</a:t>
              </a:r>
              <a:endParaRPr lang="ru-RU" dirty="0"/>
            </a:p>
          </p:txBody>
        </p:sp>
      </p:grpSp>
      <p:pic>
        <p:nvPicPr>
          <p:cNvPr id="20" name="Рисунок 19"/>
          <p:cNvPicPr>
            <a:picLocks noChangeAspect="1"/>
          </p:cNvPicPr>
          <p:nvPr/>
        </p:nvPicPr>
        <p:blipFill>
          <a:blip r:embed="rId3"/>
          <a:stretch>
            <a:fillRect/>
          </a:stretch>
        </p:blipFill>
        <p:spPr>
          <a:xfrm>
            <a:off x="2478538" y="4013213"/>
            <a:ext cx="5149216" cy="2785940"/>
          </a:xfrm>
          <a:prstGeom prst="rect">
            <a:avLst/>
          </a:prstGeom>
        </p:spPr>
      </p:pic>
    </p:spTree>
    <p:extLst>
      <p:ext uri="{BB962C8B-B14F-4D97-AF65-F5344CB8AC3E}">
        <p14:creationId xmlns:p14="http://schemas.microsoft.com/office/powerpoint/2010/main" val="6393167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429074" cy="1630317"/>
          </a:xfrm>
        </p:spPr>
        <p:txBody>
          <a:bodyPr>
            <a:normAutofit/>
          </a:bodyPr>
          <a:lstStyle/>
          <a:p>
            <a:pPr algn="ctr">
              <a:lnSpc>
                <a:spcPct val="80000"/>
              </a:lnSpc>
            </a:pP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86535" y="1428846"/>
                <a:ext cx="11574780" cy="4310802"/>
              </a:xfrm>
            </p:spPr>
            <p:txBody>
              <a:bodyPr>
                <a:noAutofit/>
              </a:bodyPr>
              <a:lstStyle/>
              <a:p>
                <a:r>
                  <a:rPr lang="ru-RU" sz="2200" dirty="0">
                    <a:solidFill>
                      <a:schemeClr val="bg1"/>
                    </a:solidFill>
                  </a:rPr>
                  <a:t>Часть предложенных в литературе архитектур- </a:t>
                </a:r>
                <a:r>
                  <a:rPr lang="ru-RU" sz="2200" dirty="0" err="1">
                    <a:solidFill>
                      <a:schemeClr val="bg1"/>
                    </a:solidFill>
                  </a:rPr>
                  <a:t>трансформеров</a:t>
                </a:r>
                <a:r>
                  <a:rPr lang="ru-RU" sz="2200" dirty="0">
                    <a:solidFill>
                      <a:schemeClr val="bg1"/>
                    </a:solidFill>
                  </a:rPr>
                  <a:t> полностью </a:t>
                </a:r>
                <a:r>
                  <a:rPr lang="ru-RU" sz="2200" dirty="0" err="1">
                    <a:solidFill>
                      <a:schemeClr val="bg1"/>
                    </a:solidFill>
                  </a:rPr>
                  <a:t>полносвязные</a:t>
                </a:r>
                <a:r>
                  <a:rPr lang="ru-RU" sz="2200" dirty="0">
                    <a:solidFill>
                      <a:schemeClr val="bg1"/>
                    </a:solidFill>
                  </a:rPr>
                  <a:t>, часть имеют и сверточные и </a:t>
                </a:r>
                <a:r>
                  <a:rPr lang="ru-RU" sz="2200" dirty="0" err="1">
                    <a:solidFill>
                      <a:schemeClr val="bg1"/>
                    </a:solidFill>
                  </a:rPr>
                  <a:t>полносвязрые</a:t>
                </a:r>
                <a:r>
                  <a:rPr lang="ru-RU" sz="2200" dirty="0">
                    <a:solidFill>
                      <a:schemeClr val="bg1"/>
                    </a:solidFill>
                  </a:rPr>
                  <a:t> слои.</a:t>
                </a:r>
              </a:p>
              <a:p>
                <a:r>
                  <a:rPr lang="ru-RU" sz="2200" dirty="0">
                    <a:solidFill>
                      <a:schemeClr val="bg1"/>
                    </a:solidFill>
                  </a:rPr>
                  <a:t>Например </a:t>
                </a:r>
                <a:r>
                  <a:rPr lang="en-US" sz="2200" dirty="0" err="1">
                    <a:solidFill>
                      <a:schemeClr val="bg1"/>
                    </a:solidFill>
                  </a:rPr>
                  <a:t>CoAtNet</a:t>
                </a:r>
                <a:r>
                  <a:rPr lang="en-US" sz="2200" dirty="0">
                    <a:solidFill>
                      <a:schemeClr val="bg1"/>
                    </a:solidFill>
                  </a:rPr>
                  <a:t>. </a:t>
                </a:r>
                <a:r>
                  <a:rPr lang="ru-RU" sz="2200" dirty="0">
                    <a:solidFill>
                      <a:schemeClr val="bg1"/>
                    </a:solidFill>
                  </a:rPr>
                  <a:t>-  замены часть слоев архитектуры </a:t>
                </a:r>
                <a:r>
                  <a:rPr lang="ru-RU" sz="2200" dirty="0" err="1">
                    <a:solidFill>
                      <a:schemeClr val="bg1"/>
                    </a:solidFill>
                  </a:rPr>
                  <a:t>ResNet</a:t>
                </a:r>
                <a:r>
                  <a:rPr lang="ru-RU" sz="2200" dirty="0">
                    <a:solidFill>
                      <a:schemeClr val="bg1"/>
                    </a:solidFill>
                  </a:rPr>
                  <a:t> на слои многоголового само-внимания и при этом получили прирост точности </a:t>
                </a:r>
                <a14:m>
                  <m:oMath xmlns:m="http://schemas.openxmlformats.org/officeDocument/2006/math">
                    <m:r>
                      <a:rPr lang="ru-RU" sz="2200" i="1" dirty="0" smtClean="0">
                        <a:solidFill>
                          <a:schemeClr val="bg1"/>
                        </a:solidFill>
                        <a:latin typeface="Cambria Math" panose="02040503050406030204" pitchFamily="18" charset="0"/>
                      </a:rPr>
                      <m:t>(~0,5</m:t>
                    </m:r>
                  </m:oMath>
                </a14:m>
                <a:r>
                  <a:rPr lang="ru-RU" sz="2200" dirty="0">
                    <a:solidFill>
                      <a:schemeClr val="bg1"/>
                    </a:solidFill>
                  </a:rPr>
                  <a:t>%). </a:t>
                </a:r>
                <a:endParaRPr lang="en-US" sz="2200" dirty="0">
                  <a:solidFill>
                    <a:schemeClr val="bg1"/>
                  </a:solidFill>
                </a:endParaRPr>
              </a:p>
              <a:p>
                <a:pPr lvl="1"/>
                <a:r>
                  <a:rPr lang="ru-RU" sz="2200" dirty="0">
                    <a:solidFill>
                      <a:schemeClr val="bg1"/>
                    </a:solidFill>
                  </a:rPr>
                  <a:t>Вопрос о том, какой подход (или комбинация подходов) - лучше остается открытым. </a:t>
                </a:r>
              </a:p>
              <a:p>
                <a:pPr lvl="2"/>
                <a:r>
                  <a:rPr lang="ru-RU" sz="1800" dirty="0">
                    <a:solidFill>
                      <a:schemeClr val="bg1"/>
                    </a:solidFill>
                  </a:rPr>
                  <a:t>Звучат предположения, что слои внимания вообще не нужны, а нужна </a:t>
                </a:r>
                <a:r>
                  <a:rPr lang="ru-RU" sz="1800" dirty="0" err="1">
                    <a:solidFill>
                      <a:schemeClr val="bg1"/>
                    </a:solidFill>
                  </a:rPr>
                  <a:t>перетосовка</a:t>
                </a:r>
                <a:r>
                  <a:rPr lang="ru-RU" sz="1800" dirty="0">
                    <a:solidFill>
                      <a:schemeClr val="bg1"/>
                    </a:solidFill>
                  </a:rPr>
                  <a:t> карт признаков</a:t>
                </a:r>
                <a:endParaRPr lang="en-US" sz="1800" dirty="0">
                  <a:solidFill>
                    <a:schemeClr val="bg1"/>
                  </a:solidFill>
                </a:endParaRPr>
              </a:p>
              <a:p>
                <a:pPr lvl="1"/>
                <a:r>
                  <a:rPr lang="ru-RU" sz="2200" dirty="0" err="1">
                    <a:solidFill>
                      <a:schemeClr val="bg1"/>
                    </a:solidFill>
                  </a:rPr>
                  <a:t>Трансформеры</a:t>
                </a:r>
                <a:r>
                  <a:rPr lang="ru-RU" sz="2200" dirty="0">
                    <a:solidFill>
                      <a:schemeClr val="bg1"/>
                    </a:solidFill>
                  </a:rPr>
                  <a:t> быстрее и более точно выучивают крупно-размерные признаки. </a:t>
                </a:r>
              </a:p>
              <a:p>
                <a:pPr lvl="2"/>
                <a:r>
                  <a:rPr lang="ru-RU" dirty="0">
                    <a:solidFill>
                      <a:schemeClr val="bg1"/>
                    </a:solidFill>
                  </a:rPr>
                  <a:t>Однако, архитектурам-</a:t>
                </a:r>
                <a:r>
                  <a:rPr lang="ru-RU" dirty="0" err="1">
                    <a:solidFill>
                      <a:schemeClr val="bg1"/>
                    </a:solidFill>
                  </a:rPr>
                  <a:t>трансформерам</a:t>
                </a:r>
                <a:r>
                  <a:rPr lang="ru-RU" dirty="0">
                    <a:solidFill>
                      <a:schemeClr val="bg1"/>
                    </a:solidFill>
                  </a:rPr>
                  <a:t> требуется больше примеров для мелко-размерных признаков. </a:t>
                </a:r>
                <a:endParaRPr lang="en-US"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86535" y="1428846"/>
                <a:ext cx="11574780" cy="4310802"/>
              </a:xfrm>
              <a:blipFill>
                <a:blip r:embed="rId2"/>
                <a:stretch>
                  <a:fillRect l="-579" t="-1695"/>
                </a:stretch>
              </a:blipFill>
            </p:spPr>
            <p:txBody>
              <a:bodyPr/>
              <a:lstStyle/>
              <a:p>
                <a:r>
                  <a:rPr lang="ru-RU">
                    <a:noFill/>
                  </a:rPr>
                  <a:t> </a:t>
                </a:r>
              </a:p>
            </p:txBody>
          </p:sp>
        </mc:Fallback>
      </mc:AlternateContent>
      <p:pic>
        <p:nvPicPr>
          <p:cNvPr id="5" name="Рисунок 4"/>
          <p:cNvPicPr>
            <a:picLocks noChangeAspect="1"/>
          </p:cNvPicPr>
          <p:nvPr/>
        </p:nvPicPr>
        <p:blipFill rotWithShape="1">
          <a:blip r:embed="rId3"/>
          <a:srcRect t="-12903" b="-1"/>
          <a:stretch/>
        </p:blipFill>
        <p:spPr>
          <a:xfrm>
            <a:off x="5193391" y="4371975"/>
            <a:ext cx="4741183" cy="2283827"/>
          </a:xfrm>
          <a:prstGeom prst="rect">
            <a:avLst/>
          </a:prstGeom>
          <a:solidFill>
            <a:schemeClr val="bg1">
              <a:lumMod val="95000"/>
            </a:schemeClr>
          </a:solidFill>
        </p:spPr>
      </p:pic>
      <p:sp>
        <p:nvSpPr>
          <p:cNvPr id="6" name="Прямоугольник 5"/>
          <p:cNvSpPr/>
          <p:nvPr/>
        </p:nvSpPr>
        <p:spPr>
          <a:xfrm>
            <a:off x="273145" y="1428846"/>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86535" y="2855250"/>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TextBox 3"/>
          <p:cNvSpPr txBox="1"/>
          <p:nvPr/>
        </p:nvSpPr>
        <p:spPr>
          <a:xfrm>
            <a:off x="7076829" y="4437268"/>
            <a:ext cx="974306" cy="369332"/>
          </a:xfrm>
          <a:prstGeom prst="rect">
            <a:avLst/>
          </a:prstGeom>
          <a:noFill/>
        </p:spPr>
        <p:txBody>
          <a:bodyPr wrap="none" rtlCol="0">
            <a:spAutoFit/>
          </a:bodyPr>
          <a:lstStyle/>
          <a:p>
            <a:r>
              <a:rPr lang="en-US" dirty="0" err="1"/>
              <a:t>CoAtNet</a:t>
            </a:r>
            <a:endParaRPr lang="ru-RU" dirty="0"/>
          </a:p>
        </p:txBody>
      </p:sp>
    </p:spTree>
    <p:extLst>
      <p:ext uri="{BB962C8B-B14F-4D97-AF65-F5344CB8AC3E}">
        <p14:creationId xmlns:p14="http://schemas.microsoft.com/office/powerpoint/2010/main" val="9573056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6" name="Рисунок 5"/>
          <p:cNvPicPr>
            <a:picLocks noChangeAspect="1"/>
          </p:cNvPicPr>
          <p:nvPr/>
        </p:nvPicPr>
        <p:blipFill>
          <a:blip r:embed="rId2"/>
          <a:stretch>
            <a:fillRect/>
          </a:stretch>
        </p:blipFill>
        <p:spPr>
          <a:xfrm>
            <a:off x="155575" y="3763814"/>
            <a:ext cx="11593698" cy="2796168"/>
          </a:xfrm>
          <a:prstGeom prst="rect">
            <a:avLst/>
          </a:prstGeom>
          <a:solidFill>
            <a:schemeClr val="bg1">
              <a:lumMod val="95000"/>
            </a:schemeClr>
          </a:solidFill>
        </p:spPr>
      </p:pic>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2778778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spTree>
    <p:extLst>
      <p:ext uri="{BB962C8B-B14F-4D97-AF65-F5344CB8AC3E}">
        <p14:creationId xmlns:p14="http://schemas.microsoft.com/office/powerpoint/2010/main" val="17213275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pic>
        <p:nvPicPr>
          <p:cNvPr id="2052" name="Picture 4" descr="CLIP Explained | Papers With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 y="1160365"/>
            <a:ext cx="11435073" cy="54730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are Diffusion Model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2628" y="848851"/>
            <a:ext cx="7530821" cy="336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8196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4" name="Прямоугольник 3"/>
          <p:cNvSpPr/>
          <p:nvPr/>
        </p:nvSpPr>
        <p:spPr bwMode="auto">
          <a:xfrm>
            <a:off x="447676" y="3425371"/>
            <a:ext cx="11283408" cy="32454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sp>
        <p:nvSpPr>
          <p:cNvPr id="2" name="Заголовок 1"/>
          <p:cNvSpPr>
            <a:spLocks noGrp="1"/>
          </p:cNvSpPr>
          <p:nvPr>
            <p:ph type="title"/>
          </p:nvPr>
        </p:nvSpPr>
        <p:spPr bwMode="auto">
          <a:xfrm>
            <a:off x="162204" y="365125"/>
            <a:ext cx="11191596" cy="788557"/>
          </a:xfrm>
        </p:spPr>
        <p:txBody>
          <a:bodyPr>
            <a:normAutofit/>
          </a:bodyPr>
          <a:lstStyle/>
          <a:p>
            <a:pPr algn="ctr">
              <a:defRPr/>
            </a:pPr>
            <a:r>
              <a:rPr lang="ru-RU" sz="4800" b="1">
                <a:solidFill>
                  <a:schemeClr val="bg1"/>
                </a:solidFill>
              </a:rPr>
              <a:t>Термин «компьютерное зрение»</a:t>
            </a:r>
            <a:endParaRPr/>
          </a:p>
        </p:txBody>
      </p:sp>
      <p:sp>
        <p:nvSpPr>
          <p:cNvPr id="3" name="Объект 2"/>
          <p:cNvSpPr>
            <a:spLocks noGrp="1"/>
          </p:cNvSpPr>
          <p:nvPr>
            <p:ph idx="1"/>
          </p:nvPr>
        </p:nvSpPr>
        <p:spPr bwMode="auto">
          <a:xfrm>
            <a:off x="741202" y="1273187"/>
            <a:ext cx="10354262" cy="5144568"/>
          </a:xfrm>
        </p:spPr>
        <p:txBody>
          <a:bodyPr>
            <a:normAutofit/>
          </a:bodyPr>
          <a:lstStyle/>
          <a:p>
            <a:pPr marL="0" indent="0">
              <a:lnSpc>
                <a:spcPct val="100000"/>
              </a:lnSpc>
              <a:spcBef>
                <a:spcPts val="0"/>
              </a:spcBef>
              <a:buNone/>
              <a:defRPr/>
            </a:pPr>
            <a:r>
              <a:rPr lang="ru-RU" sz="2400">
                <a:solidFill>
                  <a:srgbClr val="FFC000"/>
                </a:solidFill>
              </a:rPr>
              <a:t>Термин «компьютерное зрение» </a:t>
            </a:r>
            <a:endParaRPr/>
          </a:p>
          <a:p>
            <a:pPr marL="0" indent="0">
              <a:lnSpc>
                <a:spcPct val="100000"/>
              </a:lnSpc>
              <a:spcBef>
                <a:spcPts val="0"/>
              </a:spcBef>
              <a:buNone/>
              <a:defRPr/>
            </a:pPr>
            <a:r>
              <a:rPr lang="ru-RU" sz="2400">
                <a:solidFill>
                  <a:schemeClr val="bg1"/>
                </a:solidFill>
              </a:rPr>
              <a:t>	</a:t>
            </a:r>
            <a:r>
              <a:rPr lang="ru-RU" sz="2400">
                <a:solidFill>
                  <a:srgbClr val="33CC33"/>
                </a:solidFill>
              </a:rPr>
              <a:t>техническое зрение, машинное зрение</a:t>
            </a:r>
            <a:r>
              <a:rPr lang="en-US" sz="2400">
                <a:solidFill>
                  <a:srgbClr val="33CC33"/>
                </a:solidFill>
              </a:rPr>
              <a:t>,</a:t>
            </a:r>
            <a:r>
              <a:rPr lang="ru-RU" sz="2400">
                <a:solidFill>
                  <a:srgbClr val="33CC33"/>
                </a:solidFill>
              </a:rPr>
              <a:t> </a:t>
            </a:r>
            <a:r>
              <a:rPr lang="en-US" sz="2400">
                <a:solidFill>
                  <a:srgbClr val="33CC33"/>
                </a:solidFill>
              </a:rPr>
              <a:t>computer vision</a:t>
            </a:r>
            <a:r>
              <a:rPr lang="ru-RU" sz="2400">
                <a:solidFill>
                  <a:schemeClr val="bg1"/>
                </a:solidFill>
              </a:rPr>
              <a:t>):</a:t>
            </a:r>
            <a:endParaRPr/>
          </a:p>
          <a:p>
            <a:pPr marL="446088" indent="-180975">
              <a:lnSpc>
                <a:spcPct val="120000"/>
              </a:lnSpc>
              <a:spcBef>
                <a:spcPts val="0"/>
              </a:spcBef>
              <a:defRPr/>
            </a:pPr>
            <a:r>
              <a:rPr lang="ru-RU" sz="2400" i="1">
                <a:solidFill>
                  <a:schemeClr val="bg1"/>
                </a:solidFill>
              </a:rPr>
              <a:t>фото изображения и видео последовательности ;</a:t>
            </a:r>
            <a:endParaRPr/>
          </a:p>
          <a:p>
            <a:pPr marL="446088" indent="-180975">
              <a:lnSpc>
                <a:spcPct val="120000"/>
              </a:lnSpc>
              <a:spcBef>
                <a:spcPts val="0"/>
              </a:spcBef>
              <a:defRPr/>
            </a:pPr>
            <a:r>
              <a:rPr lang="ru-RU" sz="2400">
                <a:solidFill>
                  <a:schemeClr val="bg1"/>
                </a:solidFill>
              </a:rPr>
              <a:t>анализа и понимания реальных объектов или сцен</a:t>
            </a:r>
            <a:r>
              <a:rPr lang="en-US" sz="2400">
                <a:solidFill>
                  <a:schemeClr val="bg1"/>
                </a:solidFill>
              </a:rPr>
              <a:t>;</a:t>
            </a:r>
            <a:endParaRPr lang="ru-RU" sz="2400">
              <a:solidFill>
                <a:schemeClr val="bg1"/>
              </a:solidFill>
            </a:endParaRPr>
          </a:p>
          <a:p>
            <a:pPr marL="0" indent="0">
              <a:lnSpc>
                <a:spcPct val="100000"/>
              </a:lnSpc>
              <a:spcBef>
                <a:spcPts val="0"/>
              </a:spcBef>
              <a:buNone/>
              <a:defRPr/>
            </a:pPr>
            <a:endParaRPr lang="ru-RU" sz="2200">
              <a:solidFill>
                <a:schemeClr val="bg1"/>
              </a:solidFill>
            </a:endParaRPr>
          </a:p>
        </p:txBody>
      </p:sp>
      <p:pic>
        <p:nvPicPr>
          <p:cNvPr id="1028" name="Picture 4"/>
          <p:cNvPicPr>
            <a:picLocks noChangeAspect="1" noChangeArrowheads="1"/>
          </p:cNvPicPr>
          <p:nvPr/>
        </p:nvPicPr>
        <p:blipFill>
          <a:blip r:embed="rId3"/>
          <a:srcRect l="9176" r="34348"/>
          <a:stretch/>
        </p:blipFill>
        <p:spPr bwMode="auto">
          <a:xfrm>
            <a:off x="578131" y="4119311"/>
            <a:ext cx="1958443" cy="2322765"/>
          </a:xfrm>
          <a:prstGeom prst="rect">
            <a:avLst/>
          </a:prstGeom>
          <a:noFill/>
        </p:spPr>
      </p:pic>
      <p:sp>
        <p:nvSpPr>
          <p:cNvPr id="6" name="TextBox 5"/>
          <p:cNvSpPr txBox="1"/>
          <p:nvPr/>
        </p:nvSpPr>
        <p:spPr bwMode="auto">
          <a:xfrm>
            <a:off x="741201" y="3640663"/>
            <a:ext cx="1699696" cy="369332"/>
          </a:xfrm>
          <a:prstGeom prst="rect">
            <a:avLst/>
          </a:prstGeom>
          <a:solidFill>
            <a:schemeClr val="bg1">
              <a:lumMod val="95000"/>
            </a:schemeClr>
          </a:solidFill>
        </p:spPr>
        <p:txBody>
          <a:bodyPr wrap="none" rtlCol="0">
            <a:spAutoFit/>
          </a:bodyPr>
          <a:lstStyle/>
          <a:p>
            <a:pPr>
              <a:defRPr/>
            </a:pPr>
            <a:r>
              <a:rPr lang="ru-RU"/>
              <a:t>Классификация</a:t>
            </a:r>
            <a:endParaRPr/>
          </a:p>
        </p:txBody>
      </p:sp>
      <p:sp>
        <p:nvSpPr>
          <p:cNvPr id="14" name="TextBox 13"/>
          <p:cNvSpPr txBox="1"/>
          <p:nvPr/>
        </p:nvSpPr>
        <p:spPr bwMode="auto">
          <a:xfrm>
            <a:off x="2734423" y="3537457"/>
            <a:ext cx="1606978" cy="646331"/>
          </a:xfrm>
          <a:prstGeom prst="rect">
            <a:avLst/>
          </a:prstGeom>
          <a:solidFill>
            <a:schemeClr val="bg1">
              <a:lumMod val="95000"/>
            </a:schemeClr>
          </a:solidFill>
        </p:spPr>
        <p:txBody>
          <a:bodyPr wrap="none" rtlCol="0">
            <a:spAutoFit/>
          </a:bodyPr>
          <a:lstStyle/>
          <a:p>
            <a:pPr>
              <a:defRPr/>
            </a:pPr>
            <a:r>
              <a:rPr lang="ru-RU"/>
              <a:t>Обнаружение </a:t>
            </a:r>
            <a:br>
              <a:rPr lang="ru-RU"/>
            </a:br>
            <a:r>
              <a:rPr lang="ru-RU"/>
              <a:t>объектов</a:t>
            </a:r>
            <a:endParaRPr/>
          </a:p>
        </p:txBody>
      </p:sp>
      <p:sp>
        <p:nvSpPr>
          <p:cNvPr id="15" name="TextBox 14"/>
          <p:cNvSpPr txBox="1"/>
          <p:nvPr/>
        </p:nvSpPr>
        <p:spPr bwMode="auto">
          <a:xfrm>
            <a:off x="4987377" y="3537458"/>
            <a:ext cx="1725216" cy="646331"/>
          </a:xfrm>
          <a:prstGeom prst="rect">
            <a:avLst/>
          </a:prstGeom>
          <a:solidFill>
            <a:schemeClr val="bg1">
              <a:lumMod val="95000"/>
            </a:schemeClr>
          </a:solidFill>
        </p:spPr>
        <p:txBody>
          <a:bodyPr wrap="none" rtlCol="0">
            <a:spAutoFit/>
          </a:bodyPr>
          <a:lstStyle/>
          <a:p>
            <a:pPr>
              <a:defRPr/>
            </a:pPr>
            <a:r>
              <a:rPr lang="ru-RU"/>
              <a:t>Семантическая </a:t>
            </a:r>
            <a:br>
              <a:rPr lang="ru-RU"/>
            </a:br>
            <a:r>
              <a:rPr lang="ru-RU"/>
              <a:t>сегментация </a:t>
            </a:r>
            <a:endParaRPr/>
          </a:p>
        </p:txBody>
      </p:sp>
      <p:sp>
        <p:nvSpPr>
          <p:cNvPr id="16" name="TextBox 15"/>
          <p:cNvSpPr txBox="1"/>
          <p:nvPr/>
        </p:nvSpPr>
        <p:spPr bwMode="auto">
          <a:xfrm>
            <a:off x="7277485" y="3537457"/>
            <a:ext cx="1429750" cy="646331"/>
          </a:xfrm>
          <a:prstGeom prst="rect">
            <a:avLst/>
          </a:prstGeom>
          <a:solidFill>
            <a:schemeClr val="bg1">
              <a:lumMod val="95000"/>
            </a:schemeClr>
          </a:solidFill>
        </p:spPr>
        <p:txBody>
          <a:bodyPr wrap="none" rtlCol="0">
            <a:spAutoFit/>
          </a:bodyPr>
          <a:lstStyle/>
          <a:p>
            <a:pPr>
              <a:defRPr/>
            </a:pPr>
            <a:r>
              <a:rPr lang="ru-RU"/>
              <a:t>Объектная </a:t>
            </a:r>
            <a:br>
              <a:rPr lang="ru-RU"/>
            </a:br>
            <a:r>
              <a:rPr lang="ru-RU"/>
              <a:t>сегментация</a:t>
            </a:r>
            <a:endParaRPr/>
          </a:p>
        </p:txBody>
      </p:sp>
      <p:sp>
        <p:nvSpPr>
          <p:cNvPr id="17" name="TextBox 16"/>
          <p:cNvSpPr txBox="1"/>
          <p:nvPr/>
        </p:nvSpPr>
        <p:spPr bwMode="auto">
          <a:xfrm>
            <a:off x="9555492" y="3531346"/>
            <a:ext cx="1757854" cy="646331"/>
          </a:xfrm>
          <a:prstGeom prst="rect">
            <a:avLst/>
          </a:prstGeom>
          <a:solidFill>
            <a:schemeClr val="bg1">
              <a:lumMod val="95000"/>
            </a:schemeClr>
          </a:solidFill>
        </p:spPr>
        <p:txBody>
          <a:bodyPr wrap="none" rtlCol="0">
            <a:spAutoFit/>
          </a:bodyPr>
          <a:lstStyle/>
          <a:p>
            <a:pPr>
              <a:defRPr/>
            </a:pPr>
            <a:r>
              <a:rPr lang="ru-RU"/>
              <a:t>Обнаружение </a:t>
            </a:r>
            <a:br>
              <a:rPr lang="ru-RU"/>
            </a:br>
            <a:r>
              <a:rPr lang="ru-RU"/>
              <a:t>ключевых точек</a:t>
            </a:r>
            <a:endParaRPr/>
          </a:p>
        </p:txBody>
      </p:sp>
      <p:sp>
        <p:nvSpPr>
          <p:cNvPr id="19" name="TextBox 18"/>
          <p:cNvSpPr txBox="1"/>
          <p:nvPr/>
        </p:nvSpPr>
        <p:spPr bwMode="auto">
          <a:xfrm>
            <a:off x="3663069" y="6883534"/>
            <a:ext cx="6099048" cy="307777"/>
          </a:xfrm>
          <a:prstGeom prst="rect">
            <a:avLst/>
          </a:prstGeom>
          <a:noFill/>
        </p:spPr>
        <p:txBody>
          <a:bodyPr wrap="square">
            <a:spAutoFit/>
          </a:bodyPr>
          <a:lstStyle/>
          <a:p>
            <a:pPr>
              <a:defRPr/>
            </a:pPr>
            <a:r>
              <a:rPr lang="en" sz="1400" b="0" i="0" u="sng" strike="noStrike">
                <a:solidFill>
                  <a:schemeClr val="accent5">
                    <a:lumMod val="60000"/>
                    <a:lumOff val="40000"/>
                  </a:schemeClr>
                </a:solidFill>
                <a:latin typeface="Helvetica Neue"/>
                <a:hlinkClick r:id="rId4" tooltip="https://cocodataset.org/#explore?id=50161"/>
              </a:rPr>
              <a:t>http://cocodataset.org/#explore?id=50161</a:t>
            </a:r>
            <a:endParaRPr lang="ru-RU" sz="1400">
              <a:solidFill>
                <a:schemeClr val="accent5">
                  <a:lumMod val="60000"/>
                  <a:lumOff val="40000"/>
                </a:schemeClr>
              </a:solidFill>
            </a:endParaRPr>
          </a:p>
        </p:txBody>
      </p:sp>
      <p:sp>
        <p:nvSpPr>
          <p:cNvPr id="20" name="TextBox 19"/>
          <p:cNvSpPr txBox="1"/>
          <p:nvPr/>
        </p:nvSpPr>
        <p:spPr bwMode="auto">
          <a:xfrm>
            <a:off x="1399613" y="4119311"/>
            <a:ext cx="1130566" cy="307777"/>
          </a:xfrm>
          <a:prstGeom prst="rect">
            <a:avLst/>
          </a:prstGeom>
          <a:solidFill>
            <a:schemeClr val="bg1">
              <a:lumMod val="95000"/>
            </a:schemeClr>
          </a:solidFill>
        </p:spPr>
        <p:txBody>
          <a:bodyPr wrap="none" rtlCol="0">
            <a:spAutoFit/>
          </a:bodyPr>
          <a:lstStyle/>
          <a:p>
            <a:pPr>
              <a:defRPr/>
            </a:pPr>
            <a:r>
              <a:rPr lang="en-US" sz="1400"/>
              <a:t>person 100%</a:t>
            </a:r>
            <a:endParaRPr lang="ru-RU" sz="1400"/>
          </a:p>
        </p:txBody>
      </p:sp>
      <p:pic>
        <p:nvPicPr>
          <p:cNvPr id="2056" name="Picture 8"/>
          <p:cNvPicPr>
            <a:picLocks noChangeAspect="1" noChangeArrowheads="1"/>
          </p:cNvPicPr>
          <p:nvPr/>
        </p:nvPicPr>
        <p:blipFill>
          <a:blip r:embed="rId5"/>
          <a:srcRect l="60554" t="10393" r="24352"/>
          <a:stretch/>
        </p:blipFill>
        <p:spPr bwMode="auto">
          <a:xfrm>
            <a:off x="4852984" y="4057998"/>
            <a:ext cx="2066230" cy="2461261"/>
          </a:xfrm>
          <a:prstGeom prst="rect">
            <a:avLst/>
          </a:prstGeom>
          <a:noFill/>
        </p:spPr>
      </p:pic>
      <p:pic>
        <p:nvPicPr>
          <p:cNvPr id="1030" name="Picture 6"/>
          <p:cNvPicPr>
            <a:picLocks noChangeAspect="1" noChangeArrowheads="1"/>
          </p:cNvPicPr>
          <p:nvPr/>
        </p:nvPicPr>
        <p:blipFill>
          <a:blip r:embed="rId6"/>
          <a:srcRect l="6560" r="33420"/>
          <a:stretch/>
        </p:blipFill>
        <p:spPr bwMode="auto">
          <a:xfrm>
            <a:off x="7123458" y="4119311"/>
            <a:ext cx="2124421" cy="2370485"/>
          </a:xfrm>
          <a:prstGeom prst="rect">
            <a:avLst/>
          </a:prstGeom>
          <a:noFill/>
        </p:spPr>
      </p:pic>
      <p:pic>
        <p:nvPicPr>
          <p:cNvPr id="1026" name="Picture 2"/>
          <p:cNvPicPr>
            <a:picLocks noChangeAspect="1" noChangeArrowheads="1"/>
          </p:cNvPicPr>
          <p:nvPr/>
        </p:nvPicPr>
        <p:blipFill>
          <a:blip r:embed="rId7"/>
          <a:srcRect l="10587" r="32331"/>
          <a:stretch/>
        </p:blipFill>
        <p:spPr bwMode="auto">
          <a:xfrm>
            <a:off x="2646861" y="4109757"/>
            <a:ext cx="2028616" cy="2380039"/>
          </a:xfrm>
          <a:prstGeom prst="rect">
            <a:avLst/>
          </a:prstGeom>
          <a:noFill/>
        </p:spPr>
      </p:pic>
      <p:pic>
        <p:nvPicPr>
          <p:cNvPr id="1032" name="Picture 8"/>
          <p:cNvPicPr>
            <a:picLocks noChangeAspect="1" noChangeArrowheads="1"/>
          </p:cNvPicPr>
          <p:nvPr/>
        </p:nvPicPr>
        <p:blipFill>
          <a:blip r:embed="rId8"/>
          <a:srcRect l="5516" r="34465"/>
          <a:stretch/>
        </p:blipFill>
        <p:spPr bwMode="auto">
          <a:xfrm>
            <a:off x="9466161" y="4095598"/>
            <a:ext cx="2124421" cy="2370486"/>
          </a:xfrm>
          <a:prstGeom prst="rect">
            <a:avLst/>
          </a:prstGeom>
          <a:noFill/>
        </p:spPr>
      </p:pic>
    </p:spTree>
    <p:extLst>
      <p:ext uri="{BB962C8B-B14F-4D97-AF65-F5344CB8AC3E}">
        <p14:creationId xmlns:p14="http://schemas.microsoft.com/office/powerpoint/2010/main" val="2109340804"/>
      </p:ext>
    </p:extLst>
  </p:cSld>
  <p:clrMapOvr>
    <a:masterClrMapping/>
  </p:clrMapOvr>
  <mc:AlternateContent xmlns:mc="http://schemas.openxmlformats.org/markup-compatibility/2006" xmlns:p14="http://schemas.microsoft.com/office/powerpoint/2010/main">
    <mc:Choice Requires="p14">
      <p:transition spd="slow" p14:dur="2000"/>
    </mc:Choice>
    <mc:Fallback xmlns:w="http://schemas.openxmlformats.org/wordprocessingml/2006/main" xmlns:m="http://schemas.openxmlformats.org/officeDocument/2006/math" xmlns="">
      <p:transition advClick="1"/>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ilianweng.github.io/posts/2021-07-11-diffusion-models/generative-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91" y="267526"/>
            <a:ext cx="7020380" cy="48542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ilianweng.github.io/posts/2021-07-11-diffusion-models/DD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714" y="4611468"/>
            <a:ext cx="6386286" cy="224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5154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D9569A-DEA0-1A51-1F17-0537C5F5C767}"/>
              </a:ext>
            </a:extLst>
          </p:cNvPr>
          <p:cNvSpPr>
            <a:spLocks noGrp="1"/>
          </p:cNvSpPr>
          <p:nvPr>
            <p:ph type="title"/>
          </p:nvPr>
        </p:nvSpPr>
        <p:spPr>
          <a:xfrm>
            <a:off x="838200" y="365126"/>
            <a:ext cx="10515600" cy="1059666"/>
          </a:xfrm>
        </p:spPr>
        <p:txBody>
          <a:bodyPr/>
          <a:lstStyle/>
          <a:p>
            <a:r>
              <a:rPr lang="ru-RU" dirty="0"/>
              <a:t>Базовые вопросы</a:t>
            </a:r>
          </a:p>
        </p:txBody>
      </p:sp>
      <p:sp>
        <p:nvSpPr>
          <p:cNvPr id="3" name="Объект 2">
            <a:extLst>
              <a:ext uri="{FF2B5EF4-FFF2-40B4-BE49-F238E27FC236}">
                <a16:creationId xmlns:a16="http://schemas.microsoft.com/office/drawing/2014/main" id="{7C44E086-5524-F789-3D18-289EA238E9DB}"/>
              </a:ext>
            </a:extLst>
          </p:cNvPr>
          <p:cNvSpPr>
            <a:spLocks noGrp="1"/>
          </p:cNvSpPr>
          <p:nvPr>
            <p:ph idx="1"/>
          </p:nvPr>
        </p:nvSpPr>
        <p:spPr>
          <a:xfrm>
            <a:off x="462418" y="1424791"/>
            <a:ext cx="11412255" cy="5289159"/>
          </a:xfrm>
        </p:spPr>
        <p:txBody>
          <a:bodyPr/>
          <a:lstStyle/>
          <a:p>
            <a:r>
              <a:rPr lang="ru-RU" dirty="0"/>
              <a:t>1. Выберите вариант не соответствующий тренду развития архитектур в компьютерном зрении</a:t>
            </a:r>
          </a:p>
          <a:p>
            <a:pPr marL="914400" lvl="1" indent="-457200">
              <a:buFont typeface="+mj-lt"/>
              <a:buAutoNum type="arabicPeriod"/>
            </a:pPr>
            <a:r>
              <a:rPr lang="ru-RU" dirty="0"/>
              <a:t>Использование рекуррентных сетей.</a:t>
            </a:r>
          </a:p>
          <a:p>
            <a:pPr marL="914400" lvl="1" indent="-457200">
              <a:buFont typeface="+mj-lt"/>
              <a:buAutoNum type="arabicPeriod"/>
            </a:pPr>
            <a:r>
              <a:rPr lang="ru-RU" dirty="0"/>
              <a:t>Использование блоков </a:t>
            </a:r>
            <a:r>
              <a:rPr lang="ru-RU" dirty="0" err="1"/>
              <a:t>трансформиров</a:t>
            </a:r>
            <a:r>
              <a:rPr lang="ru-RU" dirty="0"/>
              <a:t> и/или миксеров.</a:t>
            </a:r>
          </a:p>
          <a:p>
            <a:pPr marL="914400" lvl="1" indent="-457200">
              <a:buFont typeface="+mj-lt"/>
              <a:buAutoNum type="arabicPeriod"/>
            </a:pPr>
            <a:r>
              <a:rPr lang="ru-RU" dirty="0"/>
              <a:t> Оптимизация стратегий обучения с использованием больших наборов данных.</a:t>
            </a:r>
          </a:p>
        </p:txBody>
      </p:sp>
    </p:spTree>
    <p:extLst>
      <p:ext uri="{BB962C8B-B14F-4D97-AF65-F5344CB8AC3E}">
        <p14:creationId xmlns:p14="http://schemas.microsoft.com/office/powerpoint/2010/main" val="32971098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D9569A-DEA0-1A51-1F17-0537C5F5C767}"/>
              </a:ext>
            </a:extLst>
          </p:cNvPr>
          <p:cNvSpPr>
            <a:spLocks noGrp="1"/>
          </p:cNvSpPr>
          <p:nvPr>
            <p:ph type="title"/>
          </p:nvPr>
        </p:nvSpPr>
        <p:spPr>
          <a:xfrm>
            <a:off x="838200" y="365126"/>
            <a:ext cx="10515600" cy="1059666"/>
          </a:xfrm>
        </p:spPr>
        <p:txBody>
          <a:bodyPr/>
          <a:lstStyle/>
          <a:p>
            <a:r>
              <a:rPr lang="ru-RU" dirty="0"/>
              <a:t>Базовые вопросы</a:t>
            </a:r>
          </a:p>
        </p:txBody>
      </p:sp>
      <p:sp>
        <p:nvSpPr>
          <p:cNvPr id="3" name="Объект 2">
            <a:extLst>
              <a:ext uri="{FF2B5EF4-FFF2-40B4-BE49-F238E27FC236}">
                <a16:creationId xmlns:a16="http://schemas.microsoft.com/office/drawing/2014/main" id="{7C44E086-5524-F789-3D18-289EA238E9DB}"/>
              </a:ext>
            </a:extLst>
          </p:cNvPr>
          <p:cNvSpPr>
            <a:spLocks noGrp="1"/>
          </p:cNvSpPr>
          <p:nvPr>
            <p:ph idx="1"/>
          </p:nvPr>
        </p:nvSpPr>
        <p:spPr>
          <a:xfrm>
            <a:off x="462418" y="1424791"/>
            <a:ext cx="11412255" cy="5289159"/>
          </a:xfrm>
        </p:spPr>
        <p:txBody>
          <a:bodyPr/>
          <a:lstStyle/>
          <a:p>
            <a:r>
              <a:rPr lang="ru-RU" dirty="0"/>
              <a:t>2. Выберите вариант не соответствующий тренду оптимизации стратегий обучения нейронных сетей</a:t>
            </a:r>
          </a:p>
          <a:p>
            <a:pPr marL="914400" lvl="1" indent="-457200">
              <a:buFont typeface="+mj-lt"/>
              <a:buAutoNum type="arabicPeriod"/>
            </a:pPr>
            <a:r>
              <a:rPr lang="ru-RU" dirty="0"/>
              <a:t>Использование методов, альтернативных обратному распространению ошибки.</a:t>
            </a:r>
          </a:p>
          <a:p>
            <a:pPr marL="914400" lvl="1" indent="-457200">
              <a:buFont typeface="+mj-lt"/>
              <a:buAutoNum type="arabicPeriod"/>
            </a:pPr>
            <a:r>
              <a:rPr lang="ru-RU" dirty="0"/>
              <a:t>Использование новых методов </a:t>
            </a:r>
            <a:r>
              <a:rPr lang="en-US" dirty="0"/>
              <a:t>cross-data augmentation</a:t>
            </a:r>
            <a:endParaRPr lang="ru-RU" dirty="0"/>
          </a:p>
          <a:p>
            <a:pPr marL="914400" lvl="1" indent="-457200">
              <a:buFont typeface="+mj-lt"/>
              <a:buAutoNum type="arabicPeriod"/>
            </a:pPr>
            <a:r>
              <a:rPr lang="ru-RU" dirty="0"/>
              <a:t>Использование </a:t>
            </a:r>
            <a:r>
              <a:rPr lang="ru-RU" dirty="0" err="1"/>
              <a:t>статегий</a:t>
            </a:r>
            <a:r>
              <a:rPr lang="ru-RU" dirty="0"/>
              <a:t> обучения учитель-ученик.</a:t>
            </a:r>
          </a:p>
        </p:txBody>
      </p:sp>
    </p:spTree>
    <p:extLst>
      <p:ext uri="{BB962C8B-B14F-4D97-AF65-F5344CB8AC3E}">
        <p14:creationId xmlns:p14="http://schemas.microsoft.com/office/powerpoint/2010/main" val="521614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D9569A-DEA0-1A51-1F17-0537C5F5C767}"/>
              </a:ext>
            </a:extLst>
          </p:cNvPr>
          <p:cNvSpPr>
            <a:spLocks noGrp="1"/>
          </p:cNvSpPr>
          <p:nvPr>
            <p:ph type="title"/>
          </p:nvPr>
        </p:nvSpPr>
        <p:spPr>
          <a:xfrm>
            <a:off x="838200" y="365126"/>
            <a:ext cx="10515600" cy="1059666"/>
          </a:xfrm>
        </p:spPr>
        <p:txBody>
          <a:bodyPr/>
          <a:lstStyle/>
          <a:p>
            <a:r>
              <a:rPr lang="ru-RU" dirty="0"/>
              <a:t>Базовые вопросы</a:t>
            </a:r>
          </a:p>
        </p:txBody>
      </p:sp>
      <p:sp>
        <p:nvSpPr>
          <p:cNvPr id="3" name="Объект 2">
            <a:extLst>
              <a:ext uri="{FF2B5EF4-FFF2-40B4-BE49-F238E27FC236}">
                <a16:creationId xmlns:a16="http://schemas.microsoft.com/office/drawing/2014/main" id="{7C44E086-5524-F789-3D18-289EA238E9DB}"/>
              </a:ext>
            </a:extLst>
          </p:cNvPr>
          <p:cNvSpPr>
            <a:spLocks noGrp="1"/>
          </p:cNvSpPr>
          <p:nvPr>
            <p:ph idx="1"/>
          </p:nvPr>
        </p:nvSpPr>
        <p:spPr>
          <a:xfrm>
            <a:off x="462418" y="1424791"/>
            <a:ext cx="11412255" cy="5289159"/>
          </a:xfrm>
        </p:spPr>
        <p:txBody>
          <a:bodyPr/>
          <a:lstStyle/>
          <a:p>
            <a:r>
              <a:rPr lang="ru-RU" dirty="0"/>
              <a:t>3. Выберите вариант не соответствующий тренду развития архитектур-трансформеров</a:t>
            </a:r>
          </a:p>
          <a:p>
            <a:pPr marL="914400" lvl="1" indent="-457200">
              <a:buFont typeface="+mj-lt"/>
              <a:buAutoNum type="arabicPeriod"/>
            </a:pPr>
            <a:r>
              <a:rPr lang="ru-RU" dirty="0"/>
              <a:t>Наиболее перспективные архитектуры – это комбинация трансформер-миксер-рекуррентный слой.</a:t>
            </a:r>
          </a:p>
          <a:p>
            <a:pPr marL="914400" lvl="1" indent="-457200">
              <a:buFont typeface="+mj-lt"/>
              <a:buAutoNum type="arabicPeriod"/>
            </a:pPr>
            <a:r>
              <a:rPr lang="ru-RU" dirty="0"/>
              <a:t>Представляют интерес использование блоков миксеров в сверхточных сетях.</a:t>
            </a:r>
          </a:p>
          <a:p>
            <a:pPr marL="914400" lvl="1" indent="-457200">
              <a:buFont typeface="+mj-lt"/>
              <a:buAutoNum type="arabicPeriod"/>
            </a:pPr>
            <a:r>
              <a:rPr lang="ru-RU" dirty="0"/>
              <a:t>Представляют интерес использование блоков </a:t>
            </a:r>
            <a:r>
              <a:rPr lang="ru-RU" dirty="0" err="1"/>
              <a:t>трансфромеров</a:t>
            </a:r>
            <a:r>
              <a:rPr lang="ru-RU" dirty="0"/>
              <a:t> в сверхточных сетях.</a:t>
            </a:r>
          </a:p>
        </p:txBody>
      </p:sp>
    </p:spTree>
    <p:extLst>
      <p:ext uri="{BB962C8B-B14F-4D97-AF65-F5344CB8AC3E}">
        <p14:creationId xmlns:p14="http://schemas.microsoft.com/office/powerpoint/2010/main" val="363367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D9569A-DEA0-1A51-1F17-0537C5F5C767}"/>
              </a:ext>
            </a:extLst>
          </p:cNvPr>
          <p:cNvSpPr>
            <a:spLocks noGrp="1"/>
          </p:cNvSpPr>
          <p:nvPr>
            <p:ph type="title"/>
          </p:nvPr>
        </p:nvSpPr>
        <p:spPr>
          <a:xfrm>
            <a:off x="838200" y="365126"/>
            <a:ext cx="10515600" cy="1059666"/>
          </a:xfrm>
        </p:spPr>
        <p:txBody>
          <a:bodyPr/>
          <a:lstStyle/>
          <a:p>
            <a:r>
              <a:rPr lang="ru-RU" dirty="0"/>
              <a:t>Вопросы повышенной сложности</a:t>
            </a:r>
          </a:p>
        </p:txBody>
      </p:sp>
      <p:sp>
        <p:nvSpPr>
          <p:cNvPr id="3" name="Объект 2">
            <a:extLst>
              <a:ext uri="{FF2B5EF4-FFF2-40B4-BE49-F238E27FC236}">
                <a16:creationId xmlns:a16="http://schemas.microsoft.com/office/drawing/2014/main" id="{7C44E086-5524-F789-3D18-289EA238E9DB}"/>
              </a:ext>
            </a:extLst>
          </p:cNvPr>
          <p:cNvSpPr>
            <a:spLocks noGrp="1"/>
          </p:cNvSpPr>
          <p:nvPr>
            <p:ph idx="1"/>
          </p:nvPr>
        </p:nvSpPr>
        <p:spPr>
          <a:xfrm>
            <a:off x="462418" y="1424791"/>
            <a:ext cx="11412255" cy="5289159"/>
          </a:xfrm>
        </p:spPr>
        <p:txBody>
          <a:bodyPr/>
          <a:lstStyle/>
          <a:p>
            <a:r>
              <a:rPr lang="en-US" dirty="0"/>
              <a:t>1</a:t>
            </a:r>
            <a:r>
              <a:rPr lang="ru-RU" dirty="0"/>
              <a:t>. Выберите два варианта не соответствующие трендам развития архитектур</a:t>
            </a:r>
            <a:r>
              <a:rPr lang="en-US" dirty="0"/>
              <a:t> </a:t>
            </a:r>
            <a:r>
              <a:rPr lang="en-US" dirty="0" err="1"/>
              <a:t>в</a:t>
            </a:r>
            <a:r>
              <a:rPr lang="ru-RU" dirty="0"/>
              <a:t> задачах компьютерного зрения</a:t>
            </a:r>
          </a:p>
          <a:p>
            <a:pPr marL="914400" lvl="1" indent="-457200">
              <a:buFont typeface="+mj-lt"/>
              <a:buAutoNum type="arabicPeriod"/>
            </a:pPr>
            <a:r>
              <a:rPr lang="ru-RU" dirty="0"/>
              <a:t>Использование рекуррентных сетей.</a:t>
            </a:r>
          </a:p>
          <a:p>
            <a:pPr marL="914400" lvl="1" indent="-457200">
              <a:buFont typeface="+mj-lt"/>
              <a:buAutoNum type="arabicPeriod"/>
            </a:pPr>
            <a:r>
              <a:rPr lang="ru-RU" dirty="0"/>
              <a:t>Использование одномерных </a:t>
            </a:r>
            <a:r>
              <a:rPr lang="ru-RU" dirty="0" err="1"/>
              <a:t>сверточных</a:t>
            </a:r>
            <a:r>
              <a:rPr lang="ru-RU" dirty="0"/>
              <a:t> сетей.</a:t>
            </a:r>
          </a:p>
          <a:p>
            <a:pPr marL="914400" lvl="1" indent="-457200">
              <a:buFont typeface="+mj-lt"/>
              <a:buAutoNum type="arabicPeriod"/>
            </a:pPr>
            <a:r>
              <a:rPr lang="ru-RU" dirty="0"/>
              <a:t>Использование блоков </a:t>
            </a:r>
            <a:r>
              <a:rPr lang="ru-RU" dirty="0" err="1"/>
              <a:t>трансформиров</a:t>
            </a:r>
            <a:r>
              <a:rPr lang="ru-RU" dirty="0"/>
              <a:t> и/или миксеров.</a:t>
            </a:r>
          </a:p>
          <a:p>
            <a:pPr marL="914400" lvl="1" indent="-457200">
              <a:buFont typeface="+mj-lt"/>
              <a:buAutoNum type="arabicPeriod"/>
            </a:pPr>
            <a:r>
              <a:rPr lang="ru-RU" dirty="0"/>
              <a:t>Оптимизация стратегий обучения с использованием больших наборов данных.</a:t>
            </a:r>
          </a:p>
          <a:p>
            <a:pPr marL="914400" lvl="1" indent="-457200">
              <a:buFont typeface="+mj-lt"/>
              <a:buAutoNum type="arabicPeriod"/>
            </a:pPr>
            <a:r>
              <a:rPr lang="ru-RU" dirty="0"/>
              <a:t>Выбор методов регуляризации обучения и работы нейронной сети.</a:t>
            </a:r>
          </a:p>
        </p:txBody>
      </p:sp>
    </p:spTree>
    <p:extLst>
      <p:ext uri="{BB962C8B-B14F-4D97-AF65-F5344CB8AC3E}">
        <p14:creationId xmlns:p14="http://schemas.microsoft.com/office/powerpoint/2010/main" val="938327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D9569A-DEA0-1A51-1F17-0537C5F5C767}"/>
              </a:ext>
            </a:extLst>
          </p:cNvPr>
          <p:cNvSpPr>
            <a:spLocks noGrp="1"/>
          </p:cNvSpPr>
          <p:nvPr>
            <p:ph type="title"/>
          </p:nvPr>
        </p:nvSpPr>
        <p:spPr>
          <a:xfrm>
            <a:off x="838200" y="365126"/>
            <a:ext cx="10515600" cy="1059666"/>
          </a:xfrm>
        </p:spPr>
        <p:txBody>
          <a:bodyPr/>
          <a:lstStyle/>
          <a:p>
            <a:r>
              <a:rPr lang="ru-RU" dirty="0"/>
              <a:t>Вопросы повышенной сложности</a:t>
            </a:r>
          </a:p>
        </p:txBody>
      </p:sp>
      <p:sp>
        <p:nvSpPr>
          <p:cNvPr id="3" name="Объект 2">
            <a:extLst>
              <a:ext uri="{FF2B5EF4-FFF2-40B4-BE49-F238E27FC236}">
                <a16:creationId xmlns:a16="http://schemas.microsoft.com/office/drawing/2014/main" id="{7C44E086-5524-F789-3D18-289EA238E9DB}"/>
              </a:ext>
            </a:extLst>
          </p:cNvPr>
          <p:cNvSpPr>
            <a:spLocks noGrp="1"/>
          </p:cNvSpPr>
          <p:nvPr>
            <p:ph idx="1"/>
          </p:nvPr>
        </p:nvSpPr>
        <p:spPr>
          <a:xfrm>
            <a:off x="462418" y="1424791"/>
            <a:ext cx="11412255" cy="5289159"/>
          </a:xfrm>
        </p:spPr>
        <p:txBody>
          <a:bodyPr/>
          <a:lstStyle/>
          <a:p>
            <a:r>
              <a:rPr lang="ru-RU" dirty="0"/>
              <a:t>2. Выберите два варианта соответствующие архитектурам трансформерам или миксерам</a:t>
            </a:r>
          </a:p>
          <a:p>
            <a:pPr marL="914400" lvl="1" indent="-457200">
              <a:buFont typeface="+mj-lt"/>
              <a:buAutoNum type="arabicPeriod"/>
            </a:pPr>
            <a:r>
              <a:rPr lang="ru-RU" dirty="0"/>
              <a:t>Блок с представлением входных данных в виде патчей и их обработкой слоем многоголового внимания и </a:t>
            </a:r>
            <a:r>
              <a:rPr lang="ru-RU" dirty="0" err="1"/>
              <a:t>полносвязным</a:t>
            </a:r>
            <a:r>
              <a:rPr lang="ru-RU" dirty="0"/>
              <a:t> слоем.</a:t>
            </a:r>
          </a:p>
          <a:p>
            <a:pPr marL="914400" lvl="1" indent="-457200">
              <a:buFont typeface="+mj-lt"/>
              <a:buAutoNum type="arabicPeriod"/>
            </a:pPr>
            <a:r>
              <a:rPr lang="ru-RU" dirty="0"/>
              <a:t>Блок с представлением входных данных в виде патчей и их обработкой слоем перемешивания патчей и </a:t>
            </a:r>
            <a:r>
              <a:rPr lang="ru-RU" dirty="0" err="1"/>
              <a:t>полносвязным</a:t>
            </a:r>
            <a:r>
              <a:rPr lang="ru-RU" dirty="0"/>
              <a:t> слоем.</a:t>
            </a:r>
          </a:p>
          <a:p>
            <a:pPr marL="914400" lvl="1" indent="-457200">
              <a:buFont typeface="+mj-lt"/>
              <a:buAutoNum type="arabicPeriod"/>
            </a:pPr>
            <a:r>
              <a:rPr lang="ru-RU" dirty="0"/>
              <a:t>Блок типа точечная свертка-классическая свертка – точечная свертка.</a:t>
            </a:r>
          </a:p>
          <a:p>
            <a:pPr marL="914400" lvl="1" indent="-457200">
              <a:buFont typeface="+mj-lt"/>
              <a:buAutoNum type="arabicPeriod"/>
            </a:pPr>
            <a:r>
              <a:rPr lang="ru-RU" dirty="0"/>
              <a:t>Блок типа каскадная свертка  с </a:t>
            </a:r>
            <a:r>
              <a:rPr lang="ru-RU" dirty="0" err="1"/>
              <a:t>S</a:t>
            </a:r>
            <a:r>
              <a:rPr lang="en-US" dirty="0"/>
              <a:t>E </a:t>
            </a:r>
            <a:r>
              <a:rPr lang="ru-RU" dirty="0"/>
              <a:t>слоем и остаточной связью.</a:t>
            </a:r>
          </a:p>
          <a:p>
            <a:pPr marL="914400" lvl="1" indent="-457200">
              <a:buFont typeface="+mj-lt"/>
              <a:buAutoNum type="arabicPeriod"/>
            </a:pPr>
            <a:r>
              <a:rPr lang="ru-RU" dirty="0"/>
              <a:t>Блок типа свертка  со слоем канального и пространственного внимания и остаточной связью.</a:t>
            </a:r>
          </a:p>
        </p:txBody>
      </p:sp>
    </p:spTree>
    <p:extLst>
      <p:ext uri="{BB962C8B-B14F-4D97-AF65-F5344CB8AC3E}">
        <p14:creationId xmlns:p14="http://schemas.microsoft.com/office/powerpoint/2010/main" val="1873951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D9569A-DEA0-1A51-1F17-0537C5F5C767}"/>
              </a:ext>
            </a:extLst>
          </p:cNvPr>
          <p:cNvSpPr>
            <a:spLocks noGrp="1"/>
          </p:cNvSpPr>
          <p:nvPr>
            <p:ph type="title"/>
          </p:nvPr>
        </p:nvSpPr>
        <p:spPr>
          <a:xfrm>
            <a:off x="838200" y="365126"/>
            <a:ext cx="10515600" cy="1059666"/>
          </a:xfrm>
        </p:spPr>
        <p:txBody>
          <a:bodyPr/>
          <a:lstStyle/>
          <a:p>
            <a:r>
              <a:rPr lang="ru-RU" dirty="0"/>
              <a:t>Вопросы повышенной сложности</a:t>
            </a:r>
          </a:p>
        </p:txBody>
      </p:sp>
      <p:sp>
        <p:nvSpPr>
          <p:cNvPr id="3" name="Объект 2">
            <a:extLst>
              <a:ext uri="{FF2B5EF4-FFF2-40B4-BE49-F238E27FC236}">
                <a16:creationId xmlns:a16="http://schemas.microsoft.com/office/drawing/2014/main" id="{7C44E086-5524-F789-3D18-289EA238E9DB}"/>
              </a:ext>
            </a:extLst>
          </p:cNvPr>
          <p:cNvSpPr>
            <a:spLocks noGrp="1"/>
          </p:cNvSpPr>
          <p:nvPr>
            <p:ph idx="1"/>
          </p:nvPr>
        </p:nvSpPr>
        <p:spPr>
          <a:xfrm>
            <a:off x="462418" y="1424791"/>
            <a:ext cx="11412255" cy="5289159"/>
          </a:xfrm>
        </p:spPr>
        <p:txBody>
          <a:bodyPr/>
          <a:lstStyle/>
          <a:p>
            <a:r>
              <a:rPr lang="ru-RU" dirty="0"/>
              <a:t>3. Выберите вариант не соответствующий современным стратегиям </a:t>
            </a:r>
            <a:r>
              <a:rPr lang="en-US" dirty="0"/>
              <a:t>meta-</a:t>
            </a:r>
            <a:r>
              <a:rPr lang="en-US" dirty="0" err="1"/>
              <a:t>laerning</a:t>
            </a:r>
            <a:r>
              <a:rPr lang="ru-RU" dirty="0"/>
              <a:t> обучения</a:t>
            </a:r>
          </a:p>
          <a:p>
            <a:pPr marL="1371600" lvl="3" indent="-457200" eaLnBrk="0" fontAlgn="base" hangingPunct="0">
              <a:lnSpc>
                <a:spcPct val="100000"/>
              </a:lnSpc>
              <a:spcBef>
                <a:spcPct val="0"/>
              </a:spcBef>
              <a:spcAft>
                <a:spcPct val="0"/>
              </a:spcAft>
              <a:buFont typeface="+mj-lt"/>
              <a:buAutoNum type="arabicPeriod"/>
            </a:pPr>
            <a:r>
              <a:rPr lang="ru-RU" sz="2200" dirty="0"/>
              <a:t>Три модели обучаются параллельно на одном наборе данных, результат для каждого класса берется по модели дающей для этого класса наименьшую ошибку.</a:t>
            </a:r>
          </a:p>
          <a:p>
            <a:pPr marL="1371600" lvl="3" indent="-457200" eaLnBrk="0" fontAlgn="base" hangingPunct="0">
              <a:lnSpc>
                <a:spcPct val="100000"/>
              </a:lnSpc>
              <a:spcBef>
                <a:spcPct val="0"/>
              </a:spcBef>
              <a:spcAft>
                <a:spcPct val="0"/>
              </a:spcAft>
              <a:buFont typeface="+mj-lt"/>
              <a:buAutoNum type="arabicPeriod"/>
            </a:pPr>
            <a:r>
              <a:rPr lang="ru-RU" altLang="ru-RU" sz="2200" dirty="0"/>
              <a:t>Обучается большая модель учитель, затем она </a:t>
            </a:r>
            <a:r>
              <a:rPr lang="ru-RU" altLang="ru-RU" sz="2200" dirty="0" err="1"/>
              <a:t>переразмечает</a:t>
            </a:r>
            <a:r>
              <a:rPr lang="ru-RU" altLang="ru-RU" sz="2200" dirty="0"/>
              <a:t> данные, на которых обучается модель меньшего размера ученик, которая старается копировать учителя.</a:t>
            </a:r>
          </a:p>
          <a:p>
            <a:pPr marL="1371600" lvl="3" indent="-457200" eaLnBrk="0" fontAlgn="base" hangingPunct="0">
              <a:lnSpc>
                <a:spcPct val="100000"/>
              </a:lnSpc>
              <a:spcBef>
                <a:spcPct val="0"/>
              </a:spcBef>
              <a:spcAft>
                <a:spcPct val="0"/>
              </a:spcAft>
              <a:buFont typeface="+mj-lt"/>
              <a:buAutoNum type="arabicPeriod"/>
            </a:pPr>
            <a:r>
              <a:rPr lang="ru-RU" sz="2200" dirty="0"/>
              <a:t>Обучается модель небольшого размера - учителя и большого размера студент затем меняются местами</a:t>
            </a:r>
          </a:p>
          <a:p>
            <a:pPr marL="1371600" lvl="3" indent="-457200" eaLnBrk="0" fontAlgn="base" hangingPunct="0">
              <a:lnSpc>
                <a:spcPct val="100000"/>
              </a:lnSpc>
              <a:spcBef>
                <a:spcPct val="0"/>
              </a:spcBef>
              <a:spcAft>
                <a:spcPct val="0"/>
              </a:spcAft>
              <a:buFont typeface="+mj-lt"/>
              <a:buAutoNum type="arabicPeriod"/>
            </a:pPr>
            <a:r>
              <a:rPr lang="ru-RU" sz="2200" dirty="0"/>
              <a:t>Три модели, большой учитель,  малый учитель и ученик. Малый учитель и ученик одного размера. Обе модели постоянно переобучаются на всем наборе данных, который изначально был размечен большим учителем. </a:t>
            </a:r>
          </a:p>
        </p:txBody>
      </p:sp>
    </p:spTree>
    <p:extLst>
      <p:ext uri="{BB962C8B-B14F-4D97-AF65-F5344CB8AC3E}">
        <p14:creationId xmlns:p14="http://schemas.microsoft.com/office/powerpoint/2010/main" val="2757622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D9569A-DEA0-1A51-1F17-0537C5F5C767}"/>
              </a:ext>
            </a:extLst>
          </p:cNvPr>
          <p:cNvSpPr>
            <a:spLocks noGrp="1"/>
          </p:cNvSpPr>
          <p:nvPr>
            <p:ph type="title"/>
          </p:nvPr>
        </p:nvSpPr>
        <p:spPr>
          <a:xfrm>
            <a:off x="838200" y="365126"/>
            <a:ext cx="10515600" cy="1059666"/>
          </a:xfrm>
        </p:spPr>
        <p:txBody>
          <a:bodyPr/>
          <a:lstStyle/>
          <a:p>
            <a:r>
              <a:rPr lang="ru-RU" dirty="0"/>
              <a:t>Вопросы повышенной сложности</a:t>
            </a:r>
          </a:p>
        </p:txBody>
      </p:sp>
      <p:graphicFrame>
        <p:nvGraphicFramePr>
          <p:cNvPr id="4" name="Объект 3"/>
          <p:cNvGraphicFramePr>
            <a:graphicFrameLocks noGrp="1"/>
          </p:cNvGraphicFramePr>
          <p:nvPr>
            <p:ph idx="1"/>
          </p:nvPr>
        </p:nvGraphicFramePr>
        <p:xfrm>
          <a:off x="3201194" y="3482435"/>
          <a:ext cx="5934075" cy="1122426"/>
        </p:xfrm>
        <a:graphic>
          <a:graphicData uri="http://schemas.openxmlformats.org/drawingml/2006/table">
            <a:tbl>
              <a:tblPr firstRow="1" firstCol="1" bandRow="1">
                <a:tableStyleId>{5C22544A-7EE6-4342-B048-85BDC9FD1C3A}</a:tableStyleId>
              </a:tblPr>
              <a:tblGrid>
                <a:gridCol w="2966720">
                  <a:extLst>
                    <a:ext uri="{9D8B030D-6E8A-4147-A177-3AD203B41FA5}">
                      <a16:colId xmlns:a16="http://schemas.microsoft.com/office/drawing/2014/main" val="4005248846"/>
                    </a:ext>
                  </a:extLst>
                </a:gridCol>
                <a:gridCol w="2967355">
                  <a:extLst>
                    <a:ext uri="{9D8B030D-6E8A-4147-A177-3AD203B41FA5}">
                      <a16:colId xmlns:a16="http://schemas.microsoft.com/office/drawing/2014/main" val="4196603358"/>
                    </a:ext>
                  </a:extLst>
                </a:gridCol>
              </a:tblGrid>
              <a:tr h="0">
                <a:tc>
                  <a:txBody>
                    <a:bodyPr/>
                    <a:lstStyle/>
                    <a:p>
                      <a:pPr marL="457200">
                        <a:lnSpc>
                          <a:spcPct val="107000"/>
                        </a:lnSpc>
                        <a:spcAft>
                          <a:spcPts val="0"/>
                        </a:spcAft>
                      </a:pPr>
                      <a:r>
                        <a:rPr lang="en-US" sz="1200">
                          <a:effectLst/>
                        </a:rPr>
                        <a:t>Hide and Seek</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3179293"/>
                  </a:ext>
                </a:extLst>
              </a:tr>
              <a:tr h="0">
                <a:tc>
                  <a:txBody>
                    <a:bodyPr/>
                    <a:lstStyle/>
                    <a:p>
                      <a:pPr marL="457200">
                        <a:lnSpc>
                          <a:spcPct val="107000"/>
                        </a:lnSpc>
                        <a:spcAft>
                          <a:spcPts val="0"/>
                        </a:spcAft>
                      </a:pPr>
                      <a:r>
                        <a:rPr lang="en-US" sz="1200">
                          <a:effectLst/>
                        </a:rPr>
                        <a:t>Random Earse</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96415431"/>
                  </a:ext>
                </a:extLst>
              </a:tr>
              <a:tr h="0">
                <a:tc>
                  <a:txBody>
                    <a:bodyPr/>
                    <a:lstStyle/>
                    <a:p>
                      <a:pPr marL="457200">
                        <a:lnSpc>
                          <a:spcPct val="107000"/>
                        </a:lnSpc>
                        <a:spcAft>
                          <a:spcPts val="0"/>
                        </a:spcAft>
                      </a:pPr>
                      <a:r>
                        <a:rPr lang="en-US" sz="1200">
                          <a:effectLst/>
                        </a:rPr>
                        <a:t>CutMix</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1073034"/>
                  </a:ext>
                </a:extLst>
              </a:tr>
              <a:tr h="0">
                <a:tc>
                  <a:txBody>
                    <a:bodyPr/>
                    <a:lstStyle/>
                    <a:p>
                      <a:pPr marL="457200">
                        <a:lnSpc>
                          <a:spcPct val="107000"/>
                        </a:lnSpc>
                        <a:spcAft>
                          <a:spcPts val="0"/>
                        </a:spcAft>
                      </a:pPr>
                      <a:r>
                        <a:rPr lang="en-US" sz="1200">
                          <a:effectLst/>
                        </a:rPr>
                        <a:t>MixUp</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2562562"/>
                  </a:ext>
                </a:extLst>
              </a:tr>
              <a:tr h="0">
                <a:tc>
                  <a:txBody>
                    <a:bodyPr/>
                    <a:lstStyle/>
                    <a:p>
                      <a:pPr marL="457200">
                        <a:lnSpc>
                          <a:spcPct val="107000"/>
                        </a:lnSpc>
                        <a:spcAft>
                          <a:spcPts val="0"/>
                        </a:spcAft>
                      </a:pPr>
                      <a:r>
                        <a:rPr lang="en-US" sz="1200">
                          <a:effectLst/>
                        </a:rPr>
                        <a:t>AugMix</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7369268"/>
                  </a:ext>
                </a:extLst>
              </a:tr>
              <a:tr h="0">
                <a:tc>
                  <a:txBody>
                    <a:bodyPr/>
                    <a:lstStyle/>
                    <a:p>
                      <a:pPr marL="457200">
                        <a:lnSpc>
                          <a:spcPct val="107000"/>
                        </a:lnSpc>
                        <a:spcAft>
                          <a:spcPts val="0"/>
                        </a:spcAft>
                      </a:pPr>
                      <a:r>
                        <a:rPr lang="en-US" sz="1200">
                          <a:effectLst/>
                        </a:rPr>
                        <a:t>Crop + Resize</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7730533"/>
                  </a:ext>
                </a:extLst>
              </a:tr>
            </a:tbl>
          </a:graphicData>
        </a:graphic>
      </p:graphicFrame>
      <p:pic>
        <p:nvPicPr>
          <p:cNvPr id="1030" name="Picture 10"/>
          <p:cNvPicPr>
            <a:picLocks noChangeAspect="1" noChangeArrowheads="1"/>
          </p:cNvPicPr>
          <p:nvPr/>
        </p:nvPicPr>
        <p:blipFill>
          <a:blip r:embed="rId2">
            <a:extLst>
              <a:ext uri="{28A0092B-C50C-407E-A947-70E740481C1C}">
                <a14:useLocalDpi xmlns:a14="http://schemas.microsoft.com/office/drawing/2010/main" val="0"/>
              </a:ext>
            </a:extLst>
          </a:blip>
          <a:srcRect t="8560"/>
          <a:stretch>
            <a:fillRect/>
          </a:stretch>
        </p:blipFill>
        <p:spPr bwMode="auto">
          <a:xfrm>
            <a:off x="4371365" y="1583785"/>
            <a:ext cx="2105025" cy="1428750"/>
          </a:xfrm>
          <a:prstGeom prst="rect">
            <a:avLst/>
          </a:prstGeom>
          <a:solidFill>
            <a:srgbClr val="F2F2F2"/>
          </a:solidFill>
        </p:spPr>
      </p:pic>
      <p:pic>
        <p:nvPicPr>
          <p:cNvPr id="1029" name="Picture 8"/>
          <p:cNvPicPr>
            <a:picLocks noChangeAspect="1" noChangeArrowheads="1"/>
          </p:cNvPicPr>
          <p:nvPr/>
        </p:nvPicPr>
        <p:blipFill>
          <a:blip r:embed="rId3">
            <a:extLst>
              <a:ext uri="{28A0092B-C50C-407E-A947-70E740481C1C}">
                <a14:useLocalDpi xmlns:a14="http://schemas.microsoft.com/office/drawing/2010/main" val="0"/>
              </a:ext>
            </a:extLst>
          </a:blip>
          <a:srcRect t="8519"/>
          <a:stretch>
            <a:fillRect/>
          </a:stretch>
        </p:blipFill>
        <p:spPr bwMode="auto">
          <a:xfrm>
            <a:off x="7231795" y="1347236"/>
            <a:ext cx="2124075" cy="1428750"/>
          </a:xfrm>
          <a:prstGeom prst="rect">
            <a:avLst/>
          </a:prstGeom>
          <a:solidFill>
            <a:srgbClr val="F2F2F2"/>
          </a:solidFill>
        </p:spPr>
      </p:pic>
      <p:pic>
        <p:nvPicPr>
          <p:cNvPr id="1028" name="Picture 6"/>
          <p:cNvPicPr>
            <a:picLocks noChangeAspect="1" noChangeArrowheads="1"/>
          </p:cNvPicPr>
          <p:nvPr/>
        </p:nvPicPr>
        <p:blipFill>
          <a:blip r:embed="rId4">
            <a:extLst>
              <a:ext uri="{28A0092B-C50C-407E-A947-70E740481C1C}">
                <a14:useLocalDpi xmlns:a14="http://schemas.microsoft.com/office/drawing/2010/main" val="0"/>
              </a:ext>
            </a:extLst>
          </a:blip>
          <a:srcRect t="8519"/>
          <a:stretch>
            <a:fillRect/>
          </a:stretch>
        </p:blipFill>
        <p:spPr bwMode="auto">
          <a:xfrm>
            <a:off x="9297988" y="1114425"/>
            <a:ext cx="2124075" cy="1428750"/>
          </a:xfrm>
          <a:prstGeom prst="rect">
            <a:avLst/>
          </a:prstGeom>
          <a:solidFill>
            <a:srgbClr val="F2F2F2"/>
          </a:solidFill>
        </p:spPr>
      </p:pic>
      <p:pic>
        <p:nvPicPr>
          <p:cNvPr id="1027" name="Picture 14"/>
          <p:cNvPicPr>
            <a:picLocks noChangeAspect="1" noChangeArrowheads="1"/>
          </p:cNvPicPr>
          <p:nvPr/>
        </p:nvPicPr>
        <p:blipFill>
          <a:blip r:embed="rId5">
            <a:extLst>
              <a:ext uri="{28A0092B-C50C-407E-A947-70E740481C1C}">
                <a14:useLocalDpi xmlns:a14="http://schemas.microsoft.com/office/drawing/2010/main" val="0"/>
              </a:ext>
            </a:extLst>
          </a:blip>
          <a:srcRect t="7910"/>
          <a:stretch>
            <a:fillRect/>
          </a:stretch>
        </p:blipFill>
        <p:spPr bwMode="auto">
          <a:xfrm>
            <a:off x="9297988" y="2543175"/>
            <a:ext cx="2124075" cy="1447800"/>
          </a:xfrm>
          <a:prstGeom prst="rect">
            <a:avLst/>
          </a:prstGeom>
          <a:solidFill>
            <a:srgbClr val="F2F2F2"/>
          </a:solidFill>
        </p:spPr>
      </p:pic>
      <p:pic>
        <p:nvPicPr>
          <p:cNvPr id="1026" name="Picture 12"/>
          <p:cNvPicPr>
            <a:picLocks noChangeAspect="1" noChangeArrowheads="1"/>
          </p:cNvPicPr>
          <p:nvPr/>
        </p:nvPicPr>
        <p:blipFill>
          <a:blip r:embed="rId6">
            <a:extLst>
              <a:ext uri="{28A0092B-C50C-407E-A947-70E740481C1C}">
                <a14:useLocalDpi xmlns:a14="http://schemas.microsoft.com/office/drawing/2010/main" val="0"/>
              </a:ext>
            </a:extLst>
          </a:blip>
          <a:srcRect t="8519"/>
          <a:stretch>
            <a:fillRect/>
          </a:stretch>
        </p:blipFill>
        <p:spPr bwMode="auto">
          <a:xfrm>
            <a:off x="9355870" y="4000500"/>
            <a:ext cx="2124075" cy="1428750"/>
          </a:xfrm>
          <a:prstGeom prst="rect">
            <a:avLst/>
          </a:prstGeom>
          <a:solidFill>
            <a:srgbClr val="F2F2F2"/>
          </a:solidFill>
        </p:spPr>
      </p:pic>
      <p:pic>
        <p:nvPicPr>
          <p:cNvPr id="1025" name="Picture 20"/>
          <p:cNvPicPr>
            <a:picLocks noChangeAspect="1" noChangeArrowheads="1"/>
          </p:cNvPicPr>
          <p:nvPr/>
        </p:nvPicPr>
        <p:blipFill>
          <a:blip r:embed="rId7">
            <a:extLst>
              <a:ext uri="{28A0092B-C50C-407E-A947-70E740481C1C}">
                <a14:useLocalDpi xmlns:a14="http://schemas.microsoft.com/office/drawing/2010/main" val="0"/>
              </a:ext>
            </a:extLst>
          </a:blip>
          <a:srcRect t="9103"/>
          <a:stretch>
            <a:fillRect/>
          </a:stretch>
        </p:blipFill>
        <p:spPr bwMode="auto">
          <a:xfrm>
            <a:off x="9365395" y="5429250"/>
            <a:ext cx="2114550" cy="1428750"/>
          </a:xfrm>
          <a:prstGeom prst="rect">
            <a:avLst/>
          </a:prstGeom>
          <a:solidFill>
            <a:srgbClr val="F2F2F2"/>
          </a:solidFill>
        </p:spPr>
      </p:pic>
      <p:sp>
        <p:nvSpPr>
          <p:cNvPr id="5" name="Rectangle 7"/>
          <p:cNvSpPr>
            <a:spLocks noChangeArrowheads="1"/>
          </p:cNvSpPr>
          <p:nvPr/>
        </p:nvSpPr>
        <p:spPr bwMode="auto">
          <a:xfrm>
            <a:off x="2692034" y="30257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Расставьте соответствие типов аугментации и изображений</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496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D9569A-DEA0-1A51-1F17-0537C5F5C767}"/>
              </a:ext>
            </a:extLst>
          </p:cNvPr>
          <p:cNvSpPr>
            <a:spLocks noGrp="1"/>
          </p:cNvSpPr>
          <p:nvPr>
            <p:ph type="title"/>
          </p:nvPr>
        </p:nvSpPr>
        <p:spPr>
          <a:xfrm>
            <a:off x="838200" y="365126"/>
            <a:ext cx="10515600" cy="1059666"/>
          </a:xfrm>
        </p:spPr>
        <p:txBody>
          <a:bodyPr/>
          <a:lstStyle/>
          <a:p>
            <a:r>
              <a:rPr lang="ru-RU" dirty="0"/>
              <a:t>Вопросы повышенной сложности</a:t>
            </a:r>
          </a:p>
        </p:txBody>
      </p:sp>
      <p:pic>
        <p:nvPicPr>
          <p:cNvPr id="2059" name="Рисунок 5"/>
          <p:cNvPicPr>
            <a:picLocks noChangeAspect="1" noChangeArrowheads="1"/>
          </p:cNvPicPr>
          <p:nvPr/>
        </p:nvPicPr>
        <p:blipFill>
          <a:blip r:embed="rId2">
            <a:extLst>
              <a:ext uri="{28A0092B-C50C-407E-A947-70E740481C1C}">
                <a14:useLocalDpi xmlns:a14="http://schemas.microsoft.com/office/drawing/2010/main" val="0"/>
              </a:ext>
            </a:extLst>
          </a:blip>
          <a:srcRect t="15292"/>
          <a:stretch>
            <a:fillRect/>
          </a:stretch>
        </p:blipFill>
        <p:spPr bwMode="auto">
          <a:xfrm>
            <a:off x="1159383" y="1538288"/>
            <a:ext cx="4076700" cy="838200"/>
          </a:xfrm>
          <a:prstGeom prst="rect">
            <a:avLst/>
          </a:prstGeom>
          <a:solidFill>
            <a:srgbClr val="F2F2F2"/>
          </a:solidFill>
        </p:spPr>
      </p:pic>
      <p:pic>
        <p:nvPicPr>
          <p:cNvPr id="2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5427" y="1864905"/>
            <a:ext cx="3714750" cy="1885950"/>
          </a:xfrm>
          <a:prstGeom prst="rect">
            <a:avLst/>
          </a:prstGeom>
          <a:solidFill>
            <a:srgbClr val="F2F2F2"/>
          </a:solidFill>
        </p:spPr>
      </p:pic>
      <p:pic>
        <p:nvPicPr>
          <p:cNvPr id="2057" name="Рисунок 4"/>
          <p:cNvPicPr>
            <a:picLocks noChangeAspect="1" noChangeArrowheads="1"/>
          </p:cNvPicPr>
          <p:nvPr/>
        </p:nvPicPr>
        <p:blipFill>
          <a:blip r:embed="rId4">
            <a:extLst>
              <a:ext uri="{28A0092B-C50C-407E-A947-70E740481C1C}">
                <a14:useLocalDpi xmlns:a14="http://schemas.microsoft.com/office/drawing/2010/main" val="0"/>
              </a:ext>
            </a:extLst>
          </a:blip>
          <a:srcRect t="-12903" b="-2"/>
          <a:stretch>
            <a:fillRect/>
          </a:stretch>
        </p:blipFill>
        <p:spPr bwMode="auto">
          <a:xfrm>
            <a:off x="6717506" y="3707992"/>
            <a:ext cx="3629025" cy="1752600"/>
          </a:xfrm>
          <a:prstGeom prst="rect">
            <a:avLst/>
          </a:prstGeom>
          <a:solidFill>
            <a:srgbClr val="F2F2F2"/>
          </a:solidFill>
        </p:spPr>
      </p:pic>
      <p:pic>
        <p:nvPicPr>
          <p:cNvPr id="2056" name="Picture 8"/>
          <p:cNvPicPr>
            <a:picLocks noChangeAspect="1" noChangeArrowheads="1"/>
          </p:cNvPicPr>
          <p:nvPr/>
        </p:nvPicPr>
        <p:blipFill>
          <a:blip r:embed="rId5">
            <a:extLst>
              <a:ext uri="{28A0092B-C50C-407E-A947-70E740481C1C}">
                <a14:useLocalDpi xmlns:a14="http://schemas.microsoft.com/office/drawing/2010/main" val="0"/>
              </a:ext>
            </a:extLst>
          </a:blip>
          <a:srcRect t="54642"/>
          <a:stretch>
            <a:fillRect/>
          </a:stretch>
        </p:blipFill>
        <p:spPr bwMode="auto">
          <a:xfrm>
            <a:off x="4123226" y="5416346"/>
            <a:ext cx="2952750" cy="1323975"/>
          </a:xfrm>
          <a:prstGeom prst="rect">
            <a:avLst/>
          </a:prstGeom>
          <a:solidFill>
            <a:srgbClr val="F2F2F2"/>
          </a:solidFill>
        </p:spPr>
      </p:pic>
      <p:pic>
        <p:nvPicPr>
          <p:cNvPr id="2055" name="Picture 8"/>
          <p:cNvPicPr>
            <a:picLocks noChangeAspect="1" noChangeArrowheads="1"/>
          </p:cNvPicPr>
          <p:nvPr/>
        </p:nvPicPr>
        <p:blipFill>
          <a:blip r:embed="rId5">
            <a:extLst>
              <a:ext uri="{28A0092B-C50C-407E-A947-70E740481C1C}">
                <a14:useLocalDpi xmlns:a14="http://schemas.microsoft.com/office/drawing/2010/main" val="0"/>
              </a:ext>
            </a:extLst>
          </a:blip>
          <a:srcRect l="-1035" t="9479" r="1035" b="51904"/>
          <a:stretch>
            <a:fillRect/>
          </a:stretch>
        </p:blipFill>
        <p:spPr bwMode="auto">
          <a:xfrm>
            <a:off x="1471612" y="3881438"/>
            <a:ext cx="2943225" cy="1114425"/>
          </a:xfrm>
          <a:prstGeom prst="rect">
            <a:avLst/>
          </a:prstGeom>
          <a:solidFill>
            <a:srgbClr val="F2F2F2"/>
          </a:solidFill>
        </p:spPr>
      </p:pic>
      <p:pic>
        <p:nvPicPr>
          <p:cNvPr id="2054" name="Рисунок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7372350"/>
            <a:ext cx="3076575" cy="990600"/>
          </a:xfrm>
          <a:prstGeom prst="rect">
            <a:avLst/>
          </a:prstGeom>
          <a:solidFill>
            <a:srgbClr val="F2F2F2"/>
          </a:solidFill>
        </p:spPr>
      </p:pic>
      <p:grpSp>
        <p:nvGrpSpPr>
          <p:cNvPr id="18" name="Группа 17">
            <a:extLst>
              <a:ext uri="{FF2B5EF4-FFF2-40B4-BE49-F238E27FC236}">
                <a16:creationId xmlns:a16="http://schemas.microsoft.com/office/drawing/2014/main" id="{D1812DF7-8E83-0226-3A4D-1332632F8D10}"/>
              </a:ext>
            </a:extLst>
          </p:cNvPr>
          <p:cNvGrpSpPr/>
          <p:nvPr/>
        </p:nvGrpSpPr>
        <p:grpSpPr>
          <a:xfrm>
            <a:off x="4977761" y="2308554"/>
            <a:ext cx="3018155" cy="1861185"/>
            <a:chOff x="0" y="85616"/>
            <a:chExt cx="8100655" cy="2911054"/>
          </a:xfrm>
        </p:grpSpPr>
        <p:grpSp>
          <p:nvGrpSpPr>
            <p:cNvPr id="19" name="Группа 18">
              <a:extLst>
                <a:ext uri="{FF2B5EF4-FFF2-40B4-BE49-F238E27FC236}">
                  <a16:creationId xmlns:a16="http://schemas.microsoft.com/office/drawing/2014/main" id="{7C042952-BCA0-91F6-5CA4-912934D869C6}"/>
                </a:ext>
              </a:extLst>
            </p:cNvPr>
            <p:cNvGrpSpPr/>
            <p:nvPr/>
          </p:nvGrpSpPr>
          <p:grpSpPr>
            <a:xfrm>
              <a:off x="0" y="85616"/>
              <a:ext cx="8100655" cy="2911054"/>
              <a:chOff x="0" y="85616"/>
              <a:chExt cx="8100655" cy="2911054"/>
            </a:xfrm>
          </p:grpSpPr>
          <p:sp>
            <p:nvSpPr>
              <p:cNvPr id="21" name="Прямоугольник 20">
                <a:extLst>
                  <a:ext uri="{FF2B5EF4-FFF2-40B4-BE49-F238E27FC236}">
                    <a16:creationId xmlns:a16="http://schemas.microsoft.com/office/drawing/2014/main" id="{C8A93DB0-64F8-8A1A-A84B-C8DB8AE47A00}"/>
                  </a:ext>
                </a:extLst>
              </p:cNvPr>
              <p:cNvSpPr/>
              <p:nvPr/>
            </p:nvSpPr>
            <p:spPr>
              <a:xfrm>
                <a:off x="5867186" y="85616"/>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a:p>
            </p:txBody>
          </p:sp>
          <p:pic>
            <p:nvPicPr>
              <p:cNvPr id="22" name="Рисунок 21">
                <a:extLst>
                  <a:ext uri="{FF2B5EF4-FFF2-40B4-BE49-F238E27FC236}">
                    <a16:creationId xmlns:a16="http://schemas.microsoft.com/office/drawing/2014/main" id="{1313C6DD-A7DA-58C8-66C5-B59A439C8516}"/>
                  </a:ext>
                </a:extLst>
              </p:cNvPr>
              <p:cNvPicPr>
                <a:picLocks noChangeAspect="1"/>
              </p:cNvPicPr>
              <p:nvPr/>
            </p:nvPicPr>
            <p:blipFill>
              <a:blip r:embed="rId7"/>
              <a:stretch>
                <a:fillRect/>
              </a:stretch>
            </p:blipFill>
            <p:spPr>
              <a:xfrm>
                <a:off x="0" y="85616"/>
                <a:ext cx="5867186" cy="2911054"/>
              </a:xfrm>
              <a:prstGeom prst="rect">
                <a:avLst/>
              </a:prstGeom>
              <a:solidFill>
                <a:schemeClr val="bg1">
                  <a:lumMod val="95000"/>
                </a:schemeClr>
              </a:solidFill>
            </p:spPr>
          </p:pic>
        </p:grpSp>
        <p:pic>
          <p:nvPicPr>
            <p:cNvPr id="20" name="Рисунок 19">
              <a:extLst>
                <a:ext uri="{FF2B5EF4-FFF2-40B4-BE49-F238E27FC236}">
                  <a16:creationId xmlns:a16="http://schemas.microsoft.com/office/drawing/2014/main" id="{F7A669C9-2252-C4A7-0D91-8CC904EC79D7}"/>
                </a:ext>
              </a:extLst>
            </p:cNvPr>
            <p:cNvPicPr>
              <a:picLocks noChangeAspect="1"/>
            </p:cNvPicPr>
            <p:nvPr/>
          </p:nvPicPr>
          <p:blipFill>
            <a:blip r:embed="rId8"/>
            <a:stretch>
              <a:fillRect/>
            </a:stretch>
          </p:blipFill>
          <p:spPr>
            <a:xfrm>
              <a:off x="6361343" y="283716"/>
              <a:ext cx="1334390" cy="2540000"/>
            </a:xfrm>
            <a:prstGeom prst="rect">
              <a:avLst/>
            </a:prstGeom>
            <a:solidFill>
              <a:schemeClr val="bg1">
                <a:lumMod val="95000"/>
              </a:schemeClr>
            </a:solidFill>
          </p:spPr>
        </p:pic>
      </p:grpSp>
      <p:sp>
        <p:nvSpPr>
          <p:cNvPr id="6" name="Rectangle 12"/>
          <p:cNvSpPr>
            <a:spLocks noChangeArrowheads="1"/>
          </p:cNvSpPr>
          <p:nvPr/>
        </p:nvSpPr>
        <p:spPr bwMode="auto">
          <a:xfrm>
            <a:off x="145279" y="1290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ru-RU" altLang="ru-RU"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Выбирите</a:t>
            </a: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изображение </a:t>
            </a:r>
            <a:r>
              <a:rPr kumimoji="0" lang="en-US"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MLP Mixer</a:t>
            </a:r>
            <a:endParaRPr kumimoji="0" lang="ru-RU" altLang="ru-RU"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3"/>
          <p:cNvSpPr>
            <a:spLocks noChangeArrowheads="1"/>
          </p:cNvSpPr>
          <p:nvPr/>
        </p:nvSpPr>
        <p:spPr bwMode="auto">
          <a:xfrm>
            <a:off x="457200" y="1295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8" name="Rectangle 14"/>
          <p:cNvSpPr>
            <a:spLocks noChangeArrowheads="1"/>
          </p:cNvSpPr>
          <p:nvPr/>
        </p:nvSpPr>
        <p:spPr bwMode="auto">
          <a:xfrm>
            <a:off x="457200" y="3181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9" name="Rectangle 15"/>
          <p:cNvSpPr>
            <a:spLocks noChangeArrowheads="1"/>
          </p:cNvSpPr>
          <p:nvPr/>
        </p:nvSpPr>
        <p:spPr bwMode="auto">
          <a:xfrm>
            <a:off x="457200" y="49339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0" name="Rectangle 16"/>
          <p:cNvSpPr>
            <a:spLocks noChangeArrowheads="1"/>
          </p:cNvSpPr>
          <p:nvPr/>
        </p:nvSpPr>
        <p:spPr bwMode="auto">
          <a:xfrm>
            <a:off x="457200" y="6257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1" name="Rectangle 17"/>
          <p:cNvSpPr>
            <a:spLocks noChangeArrowheads="1"/>
          </p:cNvSpPr>
          <p:nvPr/>
        </p:nvSpPr>
        <p:spPr bwMode="auto">
          <a:xfrm>
            <a:off x="457200" y="7372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2" name="Rectangle 18"/>
          <p:cNvSpPr>
            <a:spLocks noChangeArrowheads="1"/>
          </p:cNvSpPr>
          <p:nvPr/>
        </p:nvSpPr>
        <p:spPr bwMode="auto">
          <a:xfrm>
            <a:off x="457200" y="83629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ru-RU" sz="1800" b="0" i="0" u="none" strike="noStrike" cap="none" normalizeH="0" baseline="0">
              <a:ln>
                <a:noFill/>
              </a:ln>
              <a:solidFill>
                <a:schemeClr val="tx1"/>
              </a:solidFill>
              <a:effectLst/>
              <a:latin typeface="Arial" panose="020B0604020202020204" pitchFamily="34" charset="0"/>
            </a:endParaRPr>
          </a:p>
        </p:txBody>
      </p:sp>
      <p:sp>
        <p:nvSpPr>
          <p:cNvPr id="13" name="Rectangle 19"/>
          <p:cNvSpPr>
            <a:spLocks noChangeArrowheads="1"/>
          </p:cNvSpPr>
          <p:nvPr/>
        </p:nvSpPr>
        <p:spPr bwMode="auto">
          <a:xfrm>
            <a:off x="457200" y="10225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3775159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D9569A-DEA0-1A51-1F17-0537C5F5C767}"/>
              </a:ext>
            </a:extLst>
          </p:cNvPr>
          <p:cNvSpPr>
            <a:spLocks noGrp="1"/>
          </p:cNvSpPr>
          <p:nvPr>
            <p:ph type="title"/>
          </p:nvPr>
        </p:nvSpPr>
        <p:spPr>
          <a:xfrm>
            <a:off x="838200" y="365126"/>
            <a:ext cx="10515600" cy="1059666"/>
          </a:xfrm>
        </p:spPr>
        <p:txBody>
          <a:bodyPr/>
          <a:lstStyle/>
          <a:p>
            <a:r>
              <a:rPr lang="ru-RU" dirty="0"/>
              <a:t>Вопросы повышенной сложности</a:t>
            </a:r>
          </a:p>
        </p:txBody>
      </p:sp>
      <p:sp>
        <p:nvSpPr>
          <p:cNvPr id="11" name="Rectangle 17"/>
          <p:cNvSpPr>
            <a:spLocks noChangeArrowheads="1"/>
          </p:cNvSpPr>
          <p:nvPr/>
        </p:nvSpPr>
        <p:spPr bwMode="auto">
          <a:xfrm>
            <a:off x="457200" y="7372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2" name="Rectangle 18"/>
          <p:cNvSpPr>
            <a:spLocks noChangeArrowheads="1"/>
          </p:cNvSpPr>
          <p:nvPr/>
        </p:nvSpPr>
        <p:spPr bwMode="auto">
          <a:xfrm>
            <a:off x="457200" y="83629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ru-RU" sz="1800" b="0" i="0" u="none" strike="noStrike" cap="none" normalizeH="0" baseline="0">
              <a:ln>
                <a:noFill/>
              </a:ln>
              <a:solidFill>
                <a:schemeClr val="tx1"/>
              </a:solidFill>
              <a:effectLst/>
              <a:latin typeface="Arial" panose="020B0604020202020204" pitchFamily="34" charset="0"/>
            </a:endParaRPr>
          </a:p>
        </p:txBody>
      </p:sp>
      <p:sp>
        <p:nvSpPr>
          <p:cNvPr id="13" name="Rectangle 19"/>
          <p:cNvSpPr>
            <a:spLocks noChangeArrowheads="1"/>
          </p:cNvSpPr>
          <p:nvPr/>
        </p:nvSpPr>
        <p:spPr bwMode="auto">
          <a:xfrm>
            <a:off x="457200" y="102250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rcRect l="26193" t="19954" r="48077" b="13766"/>
          <a:stretch>
            <a:fillRect/>
          </a:stretch>
        </p:blipFill>
        <p:spPr bwMode="auto">
          <a:xfrm>
            <a:off x="3835638" y="1805347"/>
            <a:ext cx="1533525" cy="1276350"/>
          </a:xfrm>
          <a:prstGeom prst="rect">
            <a:avLst/>
          </a:prstGeom>
          <a:solidFill>
            <a:srgbClr val="F2F2F2"/>
          </a:solidFill>
        </p:spPr>
      </p:pic>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t="19235" r="74269" b="14514"/>
          <a:stretch>
            <a:fillRect/>
          </a:stretch>
        </p:blipFill>
        <p:spPr bwMode="auto">
          <a:xfrm>
            <a:off x="5015891" y="2665712"/>
            <a:ext cx="1533525" cy="1266825"/>
          </a:xfrm>
          <a:prstGeom prst="rect">
            <a:avLst/>
          </a:prstGeom>
          <a:solidFill>
            <a:srgbClr val="F2F2F2"/>
          </a:solidFill>
        </p:spPr>
      </p:pic>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l="51781" t="19235" r="22469" b="14514"/>
          <a:stretch>
            <a:fillRect/>
          </a:stretch>
        </p:blipFill>
        <p:spPr bwMode="auto">
          <a:xfrm>
            <a:off x="6322463" y="3290888"/>
            <a:ext cx="1533525" cy="1266825"/>
          </a:xfrm>
          <a:prstGeom prst="rect">
            <a:avLst/>
          </a:prstGeom>
          <a:solidFill>
            <a:srgbClr val="F2F2F2"/>
          </a:solidFill>
        </p:spPr>
      </p:pic>
      <p:pic>
        <p:nvPicPr>
          <p:cNvPr id="3075" name="Рисунок 4"/>
          <p:cNvPicPr>
            <a:picLocks noChangeAspect="1" noChangeArrowheads="1"/>
          </p:cNvPicPr>
          <p:nvPr/>
        </p:nvPicPr>
        <p:blipFill>
          <a:blip r:embed="rId2">
            <a:extLst>
              <a:ext uri="{28A0092B-C50C-407E-A947-70E740481C1C}">
                <a14:useLocalDpi xmlns:a14="http://schemas.microsoft.com/office/drawing/2010/main" val="0"/>
              </a:ext>
            </a:extLst>
          </a:blip>
          <a:srcRect l="77023" t="19235" r="401" b="14514"/>
          <a:stretch>
            <a:fillRect/>
          </a:stretch>
        </p:blipFill>
        <p:spPr bwMode="auto">
          <a:xfrm>
            <a:off x="7006127" y="4396410"/>
            <a:ext cx="1343025" cy="1266825"/>
          </a:xfrm>
          <a:prstGeom prst="rect">
            <a:avLst/>
          </a:prstGeom>
          <a:solidFill>
            <a:srgbClr val="F2F2F2"/>
          </a:solidFill>
        </p:spPr>
      </p:pic>
      <p:sp>
        <p:nvSpPr>
          <p:cNvPr id="3"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Выберите иллюстрацию </a:t>
            </a:r>
            <a:r>
              <a:rPr kumimoji="0" lang="en-US" altLang="ru-RU"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LayerNorm</a:t>
            </a:r>
            <a:endParaRPr kumimoji="0" lang="ru-RU" altLang="ru-RU"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anose="020B0604020202020204" pitchFamily="34" charset="0"/>
            </a:endParaRPr>
          </a:p>
        </p:txBody>
      </p:sp>
      <p:sp>
        <p:nvSpPr>
          <p:cNvPr id="4" name="Rectangle 8"/>
          <p:cNvSpPr>
            <a:spLocks noChangeArrowheads="1"/>
          </p:cNvSpPr>
          <p:nvPr/>
        </p:nvSpPr>
        <p:spPr bwMode="auto">
          <a:xfrm>
            <a:off x="609600" y="18859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4" name="Rectangle 10"/>
          <p:cNvSpPr>
            <a:spLocks noChangeArrowheads="1"/>
          </p:cNvSpPr>
          <p:nvPr/>
        </p:nvSpPr>
        <p:spPr bwMode="auto">
          <a:xfrm>
            <a:off x="609600" y="441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5" name="Rectangle 11"/>
          <p:cNvSpPr>
            <a:spLocks noChangeArrowheads="1"/>
          </p:cNvSpPr>
          <p:nvPr/>
        </p:nvSpPr>
        <p:spPr bwMode="auto">
          <a:xfrm>
            <a:off x="609600" y="5686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6" name="Rectangle 12"/>
          <p:cNvSpPr>
            <a:spLocks noChangeArrowheads="1"/>
          </p:cNvSpPr>
          <p:nvPr/>
        </p:nvSpPr>
        <p:spPr bwMode="auto">
          <a:xfrm>
            <a:off x="532688" y="59086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где </a:t>
            </a:r>
            <a:r>
              <a:rPr kumimoji="0" lang="en-US"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t>
            </a: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 </a:t>
            </a:r>
            <a:r>
              <a:rPr kumimoji="0" lang="ru-RU" altLang="ru-RU"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это пространственные размеры изображения, С </a:t>
            </a:r>
            <a:r>
              <a:rPr kumimoji="0" lang="ru-RU" altLang="ru-RU"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число каналов в изображении, </a:t>
            </a:r>
            <a:r>
              <a:rPr kumimoji="0" lang="en-US"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 </a:t>
            </a:r>
            <a:r>
              <a:rPr kumimoji="0" lang="ru-RU" altLang="ru-RU"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число изображений в </a:t>
            </a:r>
            <a:r>
              <a:rPr kumimoji="0" lang="ru-RU" altLang="ru-RU"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батче</a:t>
            </a: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7" name="Прямоугольник 16"/>
          <p:cNvSpPr/>
          <p:nvPr/>
        </p:nvSpPr>
        <p:spPr>
          <a:xfrm>
            <a:off x="838200" y="1199957"/>
            <a:ext cx="4179157" cy="388696"/>
          </a:xfrm>
          <a:prstGeom prst="rect">
            <a:avLst/>
          </a:prstGeom>
        </p:spPr>
        <p:txBody>
          <a:bodyPr wrap="none">
            <a:spAutoFit/>
          </a:bodyPr>
          <a:lstStyle/>
          <a:p>
            <a:pPr marL="457200">
              <a:lnSpc>
                <a:spcPct val="107000"/>
              </a:lnSpc>
              <a:spcAft>
                <a:spcPts val="800"/>
              </a:spcAft>
            </a:pPr>
            <a:r>
              <a:rPr lang="ru-RU" dirty="0">
                <a:latin typeface="Times New Roman" panose="02020603050405020304" pitchFamily="18" charset="0"/>
                <a:ea typeface="Calibri" panose="020F0502020204030204" pitchFamily="34" charset="0"/>
                <a:cs typeface="Times New Roman" panose="02020603050405020304" pitchFamily="18" charset="0"/>
              </a:rPr>
              <a:t>Выберите иллюстрацию </a:t>
            </a:r>
            <a:r>
              <a:rPr lang="en-US" dirty="0" err="1">
                <a:latin typeface="Times New Roman" panose="02020603050405020304" pitchFamily="18" charset="0"/>
                <a:ea typeface="Calibri" panose="020F0502020204030204" pitchFamily="34" charset="0"/>
                <a:cs typeface="Times New Roman" panose="02020603050405020304" pitchFamily="18" charset="0"/>
              </a:rPr>
              <a:t>LayerNorm</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0368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Тенденции</a:t>
            </a:r>
            <a:endParaRPr lang="ru-RU" sz="4800" dirty="0">
              <a:solidFill>
                <a:schemeClr val="bg1"/>
              </a:solidFill>
            </a:endParaRPr>
          </a:p>
        </p:txBody>
      </p:sp>
      <p:sp>
        <p:nvSpPr>
          <p:cNvPr id="3" name="Объект 2"/>
          <p:cNvSpPr>
            <a:spLocks noGrp="1"/>
          </p:cNvSpPr>
          <p:nvPr>
            <p:ph idx="1"/>
          </p:nvPr>
        </p:nvSpPr>
        <p:spPr>
          <a:xfrm>
            <a:off x="419100" y="1174691"/>
            <a:ext cx="11353800" cy="4277526"/>
          </a:xfrm>
        </p:spPr>
        <p:txBody>
          <a:bodyPr>
            <a:normAutofit/>
          </a:bodyPr>
          <a:lstStyle/>
          <a:p>
            <a:pPr algn="just"/>
            <a:r>
              <a:rPr lang="ru-RU" sz="2400" dirty="0">
                <a:solidFill>
                  <a:schemeClr val="bg1"/>
                </a:solidFill>
              </a:rPr>
              <a:t>Большинство имеющихся фундаментальных результатов в области глубокого обучения </a:t>
            </a:r>
            <a:r>
              <a:rPr lang="ru-RU" sz="2400" dirty="0" err="1">
                <a:solidFill>
                  <a:schemeClr val="bg1"/>
                </a:solidFill>
              </a:rPr>
              <a:t>сверточных</a:t>
            </a:r>
            <a:r>
              <a:rPr lang="ru-RU" sz="2400" dirty="0">
                <a:solidFill>
                  <a:schemeClr val="bg1"/>
                </a:solidFill>
              </a:rPr>
              <a:t> нейронных сетей в компьютерном зрении были получены в период конца 1990-х - 2015 годах, </a:t>
            </a:r>
          </a:p>
          <a:p>
            <a:pPr lvl="1" algn="just"/>
            <a:r>
              <a:rPr lang="ru-RU" dirty="0">
                <a:solidFill>
                  <a:schemeClr val="bg1"/>
                </a:solidFill>
              </a:rPr>
              <a:t>Большая часть решений в их современном виде (архитектуры слоев и их блоков, методы регуляризации, типы функций активации скрытых слоев и т.д.) были разработаны после 2010-2012 годов.</a:t>
            </a:r>
          </a:p>
          <a:p>
            <a:pPr lvl="1"/>
            <a:r>
              <a:rPr lang="ru-RU" dirty="0">
                <a:solidFill>
                  <a:schemeClr val="bg1"/>
                </a:solidFill>
              </a:rPr>
              <a:t>Общий подход к построению архитектуры сверточных нейронных сетей начинается с </a:t>
            </a:r>
            <a:r>
              <a:rPr lang="ru-RU" dirty="0" err="1">
                <a:solidFill>
                  <a:schemeClr val="bg1"/>
                </a:solidFill>
              </a:rPr>
              <a:t>AlexNet</a:t>
            </a:r>
            <a:r>
              <a:rPr lang="ru-RU" dirty="0">
                <a:solidFill>
                  <a:schemeClr val="bg1"/>
                </a:solidFill>
              </a:rPr>
              <a:t>. </a:t>
            </a:r>
          </a:p>
          <a:p>
            <a:pPr lvl="1"/>
            <a:r>
              <a:rPr lang="ru-RU" dirty="0">
                <a:solidFill>
                  <a:schemeClr val="bg1"/>
                </a:solidFill>
              </a:rPr>
              <a:t>Даже современные реализации </a:t>
            </a:r>
            <a:r>
              <a:rPr lang="ru-RU" dirty="0" err="1">
                <a:solidFill>
                  <a:schemeClr val="bg1"/>
                </a:solidFill>
              </a:rPr>
              <a:t>LeNet</a:t>
            </a:r>
            <a:r>
              <a:rPr lang="ru-RU" dirty="0">
                <a:solidFill>
                  <a:schemeClr val="bg1"/>
                </a:solidFill>
              </a:rPr>
              <a:t> 5 по сути представляют собой модификацию </a:t>
            </a:r>
            <a:r>
              <a:rPr lang="ru-RU" dirty="0" err="1">
                <a:solidFill>
                  <a:schemeClr val="bg1"/>
                </a:solidFill>
              </a:rPr>
              <a:t>AlexNet</a:t>
            </a:r>
            <a:r>
              <a:rPr lang="ru-RU" dirty="0">
                <a:solidFill>
                  <a:schemeClr val="bg1"/>
                </a:solidFill>
              </a:rPr>
              <a:t>.</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p:cNvSpPr/>
          <p:nvPr/>
        </p:nvSpPr>
        <p:spPr>
          <a:xfrm>
            <a:off x="709301" y="1174691"/>
            <a:ext cx="11063599" cy="102013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4383418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1794" y="272768"/>
            <a:ext cx="11306719" cy="975461"/>
          </a:xfrm>
        </p:spPr>
        <p:txBody>
          <a:bodyPr>
            <a:normAutofit/>
          </a:bodyPr>
          <a:lstStyle/>
          <a:p>
            <a:pPr algn="ctr"/>
            <a:r>
              <a:rPr lang="en-US" sz="4800" b="1" dirty="0">
                <a:solidFill>
                  <a:schemeClr val="bg1"/>
                </a:solidFill>
              </a:rPr>
              <a:t>Zero-shot learning architectures </a:t>
            </a:r>
            <a:endParaRPr lang="ru-RU" sz="4800" b="1" dirty="0">
              <a:solidFill>
                <a:schemeClr val="bg1"/>
              </a:solidFill>
            </a:endParaRPr>
          </a:p>
        </p:txBody>
      </p:sp>
      <p:sp>
        <p:nvSpPr>
          <p:cNvPr id="3" name="Объект 2"/>
          <p:cNvSpPr>
            <a:spLocks noGrp="1"/>
          </p:cNvSpPr>
          <p:nvPr>
            <p:ph idx="1"/>
          </p:nvPr>
        </p:nvSpPr>
        <p:spPr>
          <a:xfrm>
            <a:off x="307975" y="1043730"/>
            <a:ext cx="11010900" cy="5097299"/>
          </a:xfrm>
        </p:spPr>
        <p:txBody>
          <a:bodyPr>
            <a:normAutofit/>
          </a:bodyPr>
          <a:lstStyle/>
          <a:p>
            <a:r>
              <a:rPr lang="ru-RU" sz="2400" dirty="0">
                <a:solidFill>
                  <a:schemeClr val="bg1"/>
                </a:solidFill>
              </a:rPr>
              <a:t>Также отметим подход </a:t>
            </a:r>
            <a:r>
              <a:rPr lang="ru-RU" sz="2400" b="1" dirty="0">
                <a:solidFill>
                  <a:schemeClr val="bg1"/>
                </a:solidFill>
              </a:rPr>
              <a:t>CLIP</a:t>
            </a:r>
            <a:r>
              <a:rPr lang="ru-RU" sz="2400" dirty="0">
                <a:solidFill>
                  <a:schemeClr val="bg1"/>
                </a:solidFill>
              </a:rPr>
              <a:t> переставленный командой </a:t>
            </a:r>
            <a:r>
              <a:rPr lang="ru-RU" sz="2400" dirty="0" err="1">
                <a:solidFill>
                  <a:schemeClr val="bg1"/>
                </a:solidFill>
              </a:rPr>
              <a:t>OpenAI</a:t>
            </a:r>
            <a:r>
              <a:rPr lang="ru-RU" sz="2400" dirty="0">
                <a:solidFill>
                  <a:schemeClr val="bg1"/>
                </a:solidFill>
              </a:rPr>
              <a:t> в работе. </a:t>
            </a:r>
          </a:p>
          <a:p>
            <a:r>
              <a:rPr lang="ru-RU" sz="2400" dirty="0">
                <a:solidFill>
                  <a:schemeClr val="bg1"/>
                </a:solidFill>
              </a:rPr>
              <a:t>Авторы предложили проводить </a:t>
            </a:r>
            <a:r>
              <a:rPr lang="ru-RU" sz="2400" dirty="0" err="1">
                <a:solidFill>
                  <a:schemeClr val="bg1"/>
                </a:solidFill>
              </a:rPr>
              <a:t>предобучение</a:t>
            </a:r>
            <a:r>
              <a:rPr lang="ru-RU" sz="2400" dirty="0">
                <a:solidFill>
                  <a:schemeClr val="bg1"/>
                </a:solidFill>
              </a:rPr>
              <a:t> на набора изображений с описанием. В основе подхода лежит идея, что для набора обучаются два кодировщика признаков (один для изображения, другой для описания) так, чтобы они давали наиболее схожие представления на выходе. Таким образом, по задумке авторов, модель должна выучить текстовое описание для изображений. Авторы рекомендуют использовать в своем подходе архитектуры </a:t>
            </a:r>
            <a:r>
              <a:rPr lang="ru-RU" sz="2400" dirty="0" err="1">
                <a:solidFill>
                  <a:schemeClr val="bg1"/>
                </a:solidFill>
              </a:rPr>
              <a:t>трансформеры</a:t>
            </a:r>
            <a:r>
              <a:rPr lang="ru-RU" sz="2400" dirty="0">
                <a:solidFill>
                  <a:schemeClr val="bg1"/>
                </a:solidFill>
              </a:rPr>
              <a:t>. Подход интересен своей оригинальностью и возможно является перспективным. Главным достоинством подхода является высокая обобщающая способность. Однако, в настоящее время подход показывает достойные результаты лишь на некоторых задачах. </a:t>
            </a:r>
          </a:p>
        </p:txBody>
      </p:sp>
      <p:sp>
        <p:nvSpPr>
          <p:cNvPr id="4" name="AutoShape 2" descr="CLIP: Connecting Text and Im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 name="Рисунок 4"/>
          <p:cNvPicPr>
            <a:picLocks noChangeAspect="1"/>
          </p:cNvPicPr>
          <p:nvPr/>
        </p:nvPicPr>
        <p:blipFill>
          <a:blip r:embed="rId2"/>
          <a:stretch>
            <a:fillRect/>
          </a:stretch>
        </p:blipFill>
        <p:spPr>
          <a:xfrm>
            <a:off x="8854067" y="4520447"/>
            <a:ext cx="2844445" cy="2179855"/>
          </a:xfrm>
          <a:prstGeom prst="rect">
            <a:avLst/>
          </a:prstGeom>
        </p:spPr>
      </p:pic>
    </p:spTree>
    <p:extLst>
      <p:ext uri="{BB962C8B-B14F-4D97-AF65-F5344CB8AC3E}">
        <p14:creationId xmlns:p14="http://schemas.microsoft.com/office/powerpoint/2010/main" val="1955683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Стратегии обучения учитель-</a:t>
            </a:r>
            <a:r>
              <a:rPr lang="ru-RU" sz="4800" b="1" dirty="0" err="1">
                <a:solidFill>
                  <a:schemeClr val="bg1"/>
                </a:solidFill>
              </a:rPr>
              <a:t>учиник</a:t>
            </a:r>
            <a:endParaRPr lang="ru-RU" sz="4800" dirty="0">
              <a:solidFill>
                <a:schemeClr val="bg1"/>
              </a:solidFill>
            </a:endParaRPr>
          </a:p>
        </p:txBody>
      </p:sp>
      <p:sp>
        <p:nvSpPr>
          <p:cNvPr id="3" name="Объект 2"/>
          <p:cNvSpPr>
            <a:spLocks noGrp="1"/>
          </p:cNvSpPr>
          <p:nvPr>
            <p:ph idx="1"/>
          </p:nvPr>
        </p:nvSpPr>
        <p:spPr>
          <a:xfrm>
            <a:off x="184731" y="952500"/>
            <a:ext cx="11804069" cy="5619750"/>
          </a:xfrm>
        </p:spPr>
        <p:txBody>
          <a:bodyPr>
            <a:normAutofit/>
          </a:bodyPr>
          <a:lstStyle/>
          <a:p>
            <a:pPr marL="317500" lvl="1" indent="-317500" eaLnBrk="0" fontAlgn="base" hangingPunct="0">
              <a:lnSpc>
                <a:spcPct val="100000"/>
              </a:lnSpc>
              <a:spcBef>
                <a:spcPct val="0"/>
              </a:spcBef>
              <a:spcAft>
                <a:spcPct val="0"/>
              </a:spcAft>
            </a:pPr>
            <a:r>
              <a:rPr lang="ru-RU" altLang="ru-RU" sz="2200" b="1" dirty="0" err="1">
                <a:solidFill>
                  <a:schemeClr val="bg1"/>
                </a:solidFill>
              </a:rPr>
              <a:t>Semi-supervised</a:t>
            </a:r>
            <a:r>
              <a:rPr lang="ru-RU" altLang="ru-RU" sz="2200" b="1" dirty="0">
                <a:solidFill>
                  <a:schemeClr val="bg1"/>
                </a:solidFill>
              </a:rPr>
              <a:t> </a:t>
            </a:r>
            <a:r>
              <a:rPr lang="ru-RU" altLang="ru-RU" sz="2200" b="1" dirty="0" err="1">
                <a:solidFill>
                  <a:schemeClr val="bg1"/>
                </a:solidFill>
              </a:rPr>
              <a:t>learning</a:t>
            </a:r>
            <a:r>
              <a:rPr lang="ru-RU" altLang="ru-RU" sz="2200" dirty="0">
                <a:solidFill>
                  <a:schemeClr val="bg1"/>
                </a:solidFill>
              </a:rPr>
              <a:t>: тренировка модели на размеченной части данных, затем до-разметка неразмеченной части и переобучение модели.</a:t>
            </a:r>
          </a:p>
          <a:p>
            <a:pPr marL="317500" lvl="1" indent="-317500" eaLnBrk="0" fontAlgn="base" hangingPunct="0">
              <a:lnSpc>
                <a:spcPct val="100000"/>
              </a:lnSpc>
              <a:spcBef>
                <a:spcPct val="0"/>
              </a:spcBef>
              <a:spcAft>
                <a:spcPct val="0"/>
              </a:spcAft>
            </a:pPr>
            <a:r>
              <a:rPr lang="ru-RU" altLang="ru-RU" sz="2200" b="1" dirty="0" err="1">
                <a:solidFill>
                  <a:schemeClr val="bg1"/>
                </a:solidFill>
              </a:rPr>
              <a:t>Knowledge</a:t>
            </a:r>
            <a:r>
              <a:rPr lang="ru-RU" altLang="ru-RU" sz="2200" b="1" dirty="0">
                <a:solidFill>
                  <a:schemeClr val="bg1"/>
                </a:solidFill>
              </a:rPr>
              <a:t> </a:t>
            </a:r>
            <a:r>
              <a:rPr lang="ru-RU" altLang="ru-RU" sz="2200" b="1" dirty="0" err="1">
                <a:solidFill>
                  <a:schemeClr val="bg1"/>
                </a:solidFill>
              </a:rPr>
              <a:t>distillation</a:t>
            </a:r>
            <a:r>
              <a:rPr lang="ru-RU" altLang="ru-RU" sz="2200" dirty="0">
                <a:solidFill>
                  <a:schemeClr val="bg1"/>
                </a:solidFill>
              </a:rPr>
              <a:t>: Обучается большая модель учитель, затем она размечает данные, </a:t>
            </a:r>
          </a:p>
          <a:p>
            <a:pPr marL="774700" lvl="2" indent="-317500" eaLnBrk="0" fontAlgn="base" hangingPunct="0">
              <a:lnSpc>
                <a:spcPct val="100000"/>
              </a:lnSpc>
              <a:spcBef>
                <a:spcPct val="0"/>
              </a:spcBef>
              <a:spcAft>
                <a:spcPct val="0"/>
              </a:spcAft>
            </a:pPr>
            <a:r>
              <a:rPr lang="ru-RU" altLang="ru-RU" sz="2200" dirty="0">
                <a:solidFill>
                  <a:schemeClr val="bg1"/>
                </a:solidFill>
              </a:rPr>
              <a:t>На переразмеченных  данных обучается модель меньшего размера - ученик</a:t>
            </a:r>
          </a:p>
          <a:p>
            <a:pPr marL="774700" lvl="3" indent="-317500" eaLnBrk="0" fontAlgn="base" hangingPunct="0">
              <a:lnSpc>
                <a:spcPct val="100000"/>
              </a:lnSpc>
              <a:spcBef>
                <a:spcPct val="0"/>
              </a:spcBef>
              <a:spcAft>
                <a:spcPct val="0"/>
              </a:spcAft>
            </a:pPr>
            <a:r>
              <a:rPr lang="ru-RU" altLang="ru-RU" sz="2200" dirty="0">
                <a:solidFill>
                  <a:schemeClr val="bg1"/>
                </a:solidFill>
              </a:rPr>
              <a:t>модель ученик старается скопировать поведение модели учителя</a:t>
            </a:r>
          </a:p>
          <a:p>
            <a:pPr marL="774700" lvl="3" indent="-317500" eaLnBrk="0" fontAlgn="base" hangingPunct="0">
              <a:lnSpc>
                <a:spcPct val="100000"/>
              </a:lnSpc>
              <a:spcBef>
                <a:spcPct val="0"/>
              </a:spcBef>
              <a:spcAft>
                <a:spcPct val="0"/>
              </a:spcAft>
            </a:pPr>
            <a:r>
              <a:rPr lang="ru-RU" altLang="ru-RU" sz="2200" dirty="0">
                <a:solidFill>
                  <a:schemeClr val="bg1"/>
                </a:solidFill>
              </a:rPr>
              <a:t>Могут быть и другие соотношения размеров ученика и учителя</a:t>
            </a:r>
          </a:p>
          <a:p>
            <a:pPr marL="1231900" lvl="3" indent="-317500" eaLnBrk="0" fontAlgn="base" hangingPunct="0">
              <a:lnSpc>
                <a:spcPct val="100000"/>
              </a:lnSpc>
              <a:spcBef>
                <a:spcPct val="0"/>
              </a:spcBef>
              <a:spcAft>
                <a:spcPct val="0"/>
              </a:spcAft>
            </a:pPr>
            <a:r>
              <a:rPr lang="en-US" sz="2200" b="1" dirty="0">
                <a:solidFill>
                  <a:schemeClr val="bg1"/>
                </a:solidFill>
              </a:rPr>
              <a:t>Noise Student </a:t>
            </a:r>
            <a:r>
              <a:rPr lang="ru-RU" sz="2200" b="1" dirty="0">
                <a:solidFill>
                  <a:schemeClr val="bg1"/>
                </a:solidFill>
              </a:rPr>
              <a:t>: </a:t>
            </a:r>
            <a:r>
              <a:rPr lang="ru-RU" sz="2200" dirty="0">
                <a:solidFill>
                  <a:schemeClr val="bg1"/>
                </a:solidFill>
              </a:rPr>
              <a:t>обучение небольшого учителя и большого студента (затем меняются местами)</a:t>
            </a:r>
          </a:p>
          <a:p>
            <a:pPr marL="1231900" lvl="4" indent="-317500" eaLnBrk="0" fontAlgn="base" hangingPunct="0">
              <a:lnSpc>
                <a:spcPct val="100000"/>
              </a:lnSpc>
              <a:spcBef>
                <a:spcPct val="0"/>
              </a:spcBef>
              <a:spcAft>
                <a:spcPct val="0"/>
              </a:spcAft>
            </a:pPr>
            <a:r>
              <a:rPr lang="en-US" sz="2200" b="1" dirty="0" err="1">
                <a:solidFill>
                  <a:schemeClr val="bg1"/>
                </a:solidFill>
              </a:rPr>
              <a:t>Meto</a:t>
            </a:r>
            <a:r>
              <a:rPr lang="en-US" sz="2200" b="1" dirty="0">
                <a:solidFill>
                  <a:schemeClr val="bg1"/>
                </a:solidFill>
              </a:rPr>
              <a:t>-Pseudo Labeling</a:t>
            </a:r>
            <a:r>
              <a:rPr lang="ru-RU" sz="2200" b="1" dirty="0">
                <a:solidFill>
                  <a:schemeClr val="bg1"/>
                </a:solidFill>
              </a:rPr>
              <a:t> – </a:t>
            </a:r>
            <a:r>
              <a:rPr lang="ru-RU" sz="2200" dirty="0">
                <a:solidFill>
                  <a:schemeClr val="bg1"/>
                </a:solidFill>
              </a:rPr>
              <a:t>аналог </a:t>
            </a:r>
            <a:r>
              <a:rPr lang="en-US" sz="2200" dirty="0">
                <a:solidFill>
                  <a:schemeClr val="bg1"/>
                </a:solidFill>
              </a:rPr>
              <a:t>Noise Student</a:t>
            </a:r>
            <a:r>
              <a:rPr lang="ru-RU" sz="2200" dirty="0">
                <a:solidFill>
                  <a:schemeClr val="bg1"/>
                </a:solidFill>
              </a:rPr>
              <a:t>, но учитель больше, чем ученик и обе модели постоянно переобучаются на всем наборе данных. </a:t>
            </a:r>
          </a:p>
          <a:p>
            <a:pPr marL="1231900" lvl="4" indent="-317500" eaLnBrk="0" fontAlgn="base" hangingPunct="0">
              <a:lnSpc>
                <a:spcPct val="100000"/>
              </a:lnSpc>
              <a:spcBef>
                <a:spcPct val="0"/>
              </a:spcBef>
              <a:spcAft>
                <a:spcPct val="0"/>
              </a:spcAft>
            </a:pPr>
            <a:r>
              <a:rPr lang="en-US" sz="2200" b="1" dirty="0" err="1">
                <a:solidFill>
                  <a:schemeClr val="bg1"/>
                </a:solidFill>
              </a:rPr>
              <a:t>ReducedMLP</a:t>
            </a:r>
            <a:r>
              <a:rPr lang="en-US" sz="2200" b="1" dirty="0">
                <a:solidFill>
                  <a:schemeClr val="bg1"/>
                </a:solidFill>
              </a:rPr>
              <a:t> (Reduced Meta Pseudo-Labels)</a:t>
            </a:r>
            <a:r>
              <a:rPr lang="en-US" sz="2200" dirty="0">
                <a:solidFill>
                  <a:schemeClr val="bg1"/>
                </a:solidFill>
              </a:rPr>
              <a:t> </a:t>
            </a:r>
            <a:r>
              <a:rPr lang="ru-RU" sz="2200" dirty="0">
                <a:solidFill>
                  <a:schemeClr val="bg1"/>
                </a:solidFill>
              </a:rPr>
              <a:t> - три модели, большой учитель учится на одной части данных и размечает вторую часть данных. Малый учитель и ученик (средний) обучаются на обоих частях.</a:t>
            </a:r>
            <a:endParaRPr lang="ru-RU" altLang="ru-RU" sz="2200" dirty="0">
              <a:solidFill>
                <a:schemeClr val="bg1"/>
              </a:solidFill>
            </a:endParaRPr>
          </a:p>
          <a:p>
            <a:pPr lvl="1" eaLnBrk="0" fontAlgn="base" hangingPunct="0">
              <a:lnSpc>
                <a:spcPct val="100000"/>
              </a:lnSpc>
              <a:spcBef>
                <a:spcPct val="0"/>
              </a:spcBef>
              <a:spcAft>
                <a:spcPct val="0"/>
              </a:spcAft>
            </a:pPr>
            <a:endParaRPr lang="ru-RU" dirty="0">
              <a:solidFill>
                <a:schemeClr val="bg1"/>
              </a:solidFill>
            </a:endParaRPr>
          </a:p>
          <a:p>
            <a:pPr lvl="1" eaLnBrk="0" fontAlgn="base" hangingPunct="0">
              <a:lnSpc>
                <a:spcPct val="100000"/>
              </a:lnSpc>
              <a:spcBef>
                <a:spcPct val="0"/>
              </a:spcBef>
              <a:spcAft>
                <a:spcPct val="0"/>
              </a:spcAft>
            </a:pPr>
            <a:endParaRPr lang="en-US" altLang="ru-RU" dirty="0">
              <a:solidFill>
                <a:schemeClr val="bg1"/>
              </a:solidFill>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0C2F715E-6B1C-7049-A93B-81D34E752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1325" y="5042291"/>
            <a:ext cx="3283856" cy="1663309"/>
          </a:xfrm>
          <a:prstGeom prst="rect">
            <a:avLst/>
          </a:prstGeom>
          <a:solidFill>
            <a:schemeClr val="bg1">
              <a:lumMod val="95000"/>
            </a:schemeClr>
          </a:solidFill>
        </p:spPr>
      </p:pic>
      <p:sp>
        <p:nvSpPr>
          <p:cNvPr id="7" name="Прямоугольник 6"/>
          <p:cNvSpPr/>
          <p:nvPr/>
        </p:nvSpPr>
        <p:spPr>
          <a:xfrm>
            <a:off x="460375" y="937962"/>
            <a:ext cx="11226800" cy="1043237"/>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171803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78296" y="202756"/>
            <a:ext cx="11514901" cy="1188722"/>
          </a:xfrm>
        </p:spPr>
        <p:txBody>
          <a:bodyPr>
            <a:normAutofit/>
          </a:bodyPr>
          <a:lstStyle/>
          <a:p>
            <a:pPr algn="ctr"/>
            <a:r>
              <a:rPr lang="ru-RU" sz="4800" b="1" dirty="0">
                <a:solidFill>
                  <a:schemeClr val="bg1"/>
                </a:solidFill>
              </a:rPr>
              <a:t>Методы нормализации весовых параметров</a:t>
            </a:r>
          </a:p>
        </p:txBody>
      </p:sp>
      <mc:AlternateContent xmlns:mc="http://schemas.openxmlformats.org/markup-compatibility/2006" xmlns:a14="http://schemas.microsoft.com/office/drawing/2010/main">
        <mc:Choice Requires="a14">
          <p:sp>
            <p:nvSpPr>
              <p:cNvPr id="11" name="Объект 10">
                <a:extLst>
                  <a:ext uri="{FF2B5EF4-FFF2-40B4-BE49-F238E27FC236}">
                    <a16:creationId xmlns:a16="http://schemas.microsoft.com/office/drawing/2014/main" id="{DA04E76E-6E7D-1E4F-A7C5-03A44FE41CDC}"/>
                  </a:ext>
                </a:extLst>
              </p:cNvPr>
              <p:cNvSpPr>
                <a:spLocks noGrp="1"/>
              </p:cNvSpPr>
              <p:nvPr>
                <p:ph idx="1"/>
              </p:nvPr>
            </p:nvSpPr>
            <p:spPr>
              <a:xfrm>
                <a:off x="398803" y="1391478"/>
                <a:ext cx="10515600" cy="4351338"/>
              </a:xfrm>
            </p:spPr>
            <p:txBody>
              <a:bodyPr/>
              <a:lstStyle/>
              <a:p>
                <a:pPr marL="285750" lvl="0" indent="-285750" eaLnBrk="0" fontAlgn="base" hangingPunct="0">
                  <a:spcBef>
                    <a:spcPts val="300"/>
                  </a:spcBef>
                  <a:spcAft>
                    <a:spcPct val="0"/>
                  </a:spcAft>
                </a:pPr>
                <a:r>
                  <a:rPr lang="ru-RU" altLang="ru-RU" sz="2200" b="1" dirty="0">
                    <a:solidFill>
                      <a:schemeClr val="bg1"/>
                    </a:solidFill>
                  </a:rPr>
                  <a:t>Иногда лучше нормализовать весовые параметры, чем данные.</a:t>
                </a:r>
              </a:p>
              <a:p>
                <a:pPr lvl="0" eaLnBrk="0" fontAlgn="base" hangingPunct="0">
                  <a:spcBef>
                    <a:spcPts val="300"/>
                  </a:spcBef>
                  <a:spcAft>
                    <a:spcPct val="0"/>
                  </a:spcAft>
                  <a:buFontTx/>
                  <a:buChar char="•"/>
                </a:pPr>
                <a:endParaRPr lang="ru-RU" altLang="ru-RU" sz="2200" b="1" dirty="0">
                  <a:solidFill>
                    <a:schemeClr val="bg1"/>
                  </a:solidFill>
                </a:endParaRPr>
              </a:p>
              <a:p>
                <a:pPr marL="285750" lvl="0" indent="-285750" eaLnBrk="0" fontAlgn="base" hangingPunct="0">
                  <a:spcBef>
                    <a:spcPts val="300"/>
                  </a:spcBef>
                  <a:spcAft>
                    <a:spcPct val="0"/>
                  </a:spcAft>
                </a:pPr>
                <a:r>
                  <a:rPr lang="ru-RU" altLang="ru-RU" sz="2200" dirty="0">
                    <a:solidFill>
                      <a:schemeClr val="bg1"/>
                    </a:solidFill>
                  </a:rPr>
                  <a:t> Могут быть такие вариант как для данных:</a:t>
                </a:r>
              </a:p>
              <a:p>
                <a:pPr marL="742950" lvl="1" indent="-285750" eaLnBrk="0" fontAlgn="base" hangingPunct="0">
                  <a:spcBef>
                    <a:spcPts val="300"/>
                  </a:spcBef>
                  <a:spcAft>
                    <a:spcPct val="0"/>
                  </a:spcAft>
                </a:pPr>
                <a:r>
                  <a:rPr lang="ru-RU" altLang="ru-RU" sz="2200" dirty="0">
                    <a:solidFill>
                      <a:schemeClr val="bg1"/>
                    </a:solidFill>
                  </a:rPr>
                  <a:t> </a:t>
                </a:r>
                <a:r>
                  <a:rPr lang="ru-RU" altLang="ru-RU" sz="2200" dirty="0" err="1">
                    <a:solidFill>
                      <a:schemeClr val="bg1"/>
                    </a:solidFill>
                  </a:rPr>
                  <a:t>батч</a:t>
                </a:r>
                <a:r>
                  <a:rPr lang="ru-RU" altLang="ru-RU" sz="2200" dirty="0">
                    <a:solidFill>
                      <a:schemeClr val="bg1"/>
                    </a:solidFill>
                  </a:rPr>
                  <a:t> норм, слой, группа и экземпляр, но по весовым параметрам.</a:t>
                </a:r>
              </a:p>
              <a:p>
                <a:pPr lvl="0" eaLnBrk="0" fontAlgn="base" hangingPunct="0">
                  <a:spcBef>
                    <a:spcPts val="300"/>
                  </a:spcBef>
                  <a:spcAft>
                    <a:spcPct val="0"/>
                  </a:spcAft>
                  <a:buFontTx/>
                  <a:buChar char="•"/>
                </a:pPr>
                <a:endParaRPr lang="ru-RU" altLang="ru-RU" sz="2200" dirty="0">
                  <a:solidFill>
                    <a:schemeClr val="bg1"/>
                  </a:solidFill>
                </a:endParaRPr>
              </a:p>
              <a:p>
                <a:pPr marL="342900" lvl="0" indent="-342900" eaLnBrk="0" fontAlgn="base" hangingPunct="0">
                  <a:spcBef>
                    <a:spcPts val="300"/>
                  </a:spcBef>
                  <a:spcAft>
                    <a:spcPct val="0"/>
                  </a:spcAft>
                </a:pPr>
                <a:r>
                  <a:rPr lang="ru-RU" altLang="ru-RU" sz="2200" b="1" dirty="0">
                    <a:solidFill>
                      <a:schemeClr val="bg1"/>
                    </a:solidFill>
                  </a:rPr>
                  <a:t>Стандартизация весов:</a:t>
                </a:r>
              </a:p>
              <a:p>
                <a:pPr lvl="0" eaLnBrk="0" fontAlgn="base" hangingPunct="0">
                  <a:spcBef>
                    <a:spcPts val="300"/>
                  </a:spcBef>
                  <a:spcAft>
                    <a:spcPct val="0"/>
                  </a:spcAft>
                </a:pPr>
                <a:r>
                  <a:rPr lang="ru-RU" altLang="ru-RU" sz="2200" dirty="0">
                    <a:solidFill>
                      <a:schemeClr val="bg1"/>
                    </a:solidFill>
                  </a:rPr>
                  <a:t>	</a:t>
                </a:r>
                <a14:m>
                  <m:oMath xmlns:m="http://schemas.openxmlformats.org/officeDocument/2006/math">
                    <m:r>
                      <a:rPr lang="en-US" altLang="ru-RU" sz="2200" i="1">
                        <a:solidFill>
                          <a:schemeClr val="bg1"/>
                        </a:solidFill>
                        <a:latin typeface="Cambria Math" panose="02040503050406030204" pitchFamily="18" charset="0"/>
                      </a:rPr>
                      <m:t>𝑊</m:t>
                    </m:r>
                    <m:r>
                      <a:rPr lang="en-US" altLang="ru-RU" sz="2200" i="1">
                        <a:solidFill>
                          <a:schemeClr val="bg1"/>
                        </a:solidFill>
                        <a:latin typeface="Cambria Math" panose="02040503050406030204" pitchFamily="18" charset="0"/>
                      </a:rPr>
                      <m:t>=</m:t>
                    </m:r>
                    <m:r>
                      <a:rPr lang="en-US" altLang="ru-RU" sz="2200" i="1">
                        <a:solidFill>
                          <a:schemeClr val="bg1"/>
                        </a:solidFill>
                        <a:latin typeface="Cambria Math" panose="02040503050406030204" pitchFamily="18" charset="0"/>
                      </a:rPr>
                      <m:t>𝛾</m:t>
                    </m:r>
                    <m:f>
                      <m:fPr>
                        <m:ctrlPr>
                          <a:rPr lang="en-US" altLang="ru-RU" sz="2200" i="1">
                            <a:solidFill>
                              <a:schemeClr val="bg1"/>
                            </a:solidFill>
                            <a:latin typeface="Cambria Math" panose="02040503050406030204" pitchFamily="18" charset="0"/>
                          </a:rPr>
                        </m:ctrlPr>
                      </m:fPr>
                      <m:num>
                        <m:r>
                          <a:rPr lang="en-US" altLang="ru-RU" sz="2200" i="1">
                            <a:solidFill>
                              <a:schemeClr val="bg1"/>
                            </a:solidFill>
                            <a:latin typeface="Cambria Math" panose="02040503050406030204" pitchFamily="18" charset="0"/>
                          </a:rPr>
                          <m:t>𝑊</m:t>
                        </m:r>
                        <m:r>
                          <a:rPr lang="en-US" altLang="ru-RU" sz="2200" i="1">
                            <a:solidFill>
                              <a:schemeClr val="bg1"/>
                            </a:solidFill>
                            <a:latin typeface="Cambria Math" panose="02040503050406030204" pitchFamily="18" charset="0"/>
                          </a:rPr>
                          <m:t>−</m:t>
                        </m:r>
                        <m:r>
                          <m:rPr>
                            <m:sty m:val="p"/>
                          </m:rPr>
                          <a:rPr lang="en-US" altLang="ru-RU" sz="2200">
                            <a:solidFill>
                              <a:schemeClr val="bg1"/>
                            </a:solidFill>
                            <a:latin typeface="Cambria Math" panose="02040503050406030204" pitchFamily="18" charset="0"/>
                          </a:rPr>
                          <m:t>min</m:t>
                        </m:r>
                        <m:r>
                          <a:rPr lang="en-US" altLang="ru-RU" sz="2200" i="1">
                            <a:solidFill>
                              <a:schemeClr val="bg1"/>
                            </a:solidFill>
                            <a:latin typeface="Cambria Math" panose="02040503050406030204" pitchFamily="18" charset="0"/>
                          </a:rPr>
                          <m:t> (</m:t>
                        </m:r>
                        <m:r>
                          <a:rPr lang="en-US" altLang="ru-RU" sz="2200" i="1">
                            <a:solidFill>
                              <a:schemeClr val="bg1"/>
                            </a:solidFill>
                            <a:latin typeface="Cambria Math" panose="02040503050406030204" pitchFamily="18" charset="0"/>
                          </a:rPr>
                          <m:t>𝑊</m:t>
                        </m:r>
                        <m:r>
                          <a:rPr lang="en-US" altLang="ru-RU" sz="2200" i="1">
                            <a:solidFill>
                              <a:schemeClr val="bg1"/>
                            </a:solidFill>
                            <a:latin typeface="Cambria Math" panose="02040503050406030204" pitchFamily="18" charset="0"/>
                          </a:rPr>
                          <m:t>)</m:t>
                        </m:r>
                        <m:r>
                          <m:rPr>
                            <m:nor/>
                          </m:rPr>
                          <a:rPr lang="ru-RU" altLang="ru-RU" sz="2200" dirty="0">
                            <a:solidFill>
                              <a:schemeClr val="bg1"/>
                            </a:solidFill>
                          </a:rPr>
                          <m:t> </m:t>
                        </m:r>
                      </m:num>
                      <m:den>
                        <m:r>
                          <m:rPr>
                            <m:sty m:val="p"/>
                          </m:rPr>
                          <a:rPr lang="en-US" altLang="ru-RU" sz="2200">
                            <a:solidFill>
                              <a:schemeClr val="bg1"/>
                            </a:solidFill>
                            <a:latin typeface="Cambria Math" panose="02040503050406030204" pitchFamily="18" charset="0"/>
                          </a:rPr>
                          <m:t>max</m:t>
                        </m:r>
                        <m:r>
                          <a:rPr lang="en-US" altLang="ru-RU" sz="2200" i="1">
                            <a:solidFill>
                              <a:schemeClr val="bg1"/>
                            </a:solidFill>
                            <a:latin typeface="Cambria Math" panose="02040503050406030204" pitchFamily="18" charset="0"/>
                          </a:rPr>
                          <m:t> (</m:t>
                        </m:r>
                        <m:r>
                          <a:rPr lang="en-US" altLang="ru-RU" sz="2200" i="1">
                            <a:solidFill>
                              <a:schemeClr val="bg1"/>
                            </a:solidFill>
                            <a:latin typeface="Cambria Math" panose="02040503050406030204" pitchFamily="18" charset="0"/>
                          </a:rPr>
                          <m:t>𝑊</m:t>
                        </m:r>
                        <m:r>
                          <a:rPr lang="en-US" altLang="ru-RU" sz="2200" i="1">
                            <a:solidFill>
                              <a:schemeClr val="bg1"/>
                            </a:solidFill>
                            <a:latin typeface="Cambria Math" panose="02040503050406030204" pitchFamily="18" charset="0"/>
                          </a:rPr>
                          <m:t>)−</m:t>
                        </m:r>
                        <m:r>
                          <m:rPr>
                            <m:sty m:val="p"/>
                          </m:rPr>
                          <a:rPr lang="en-US" altLang="ru-RU" sz="2200">
                            <a:solidFill>
                              <a:schemeClr val="bg1"/>
                            </a:solidFill>
                            <a:latin typeface="Cambria Math" panose="02040503050406030204" pitchFamily="18" charset="0"/>
                          </a:rPr>
                          <m:t>min</m:t>
                        </m:r>
                        <m:r>
                          <a:rPr lang="en-US" altLang="ru-RU" sz="2200" i="1">
                            <a:solidFill>
                              <a:schemeClr val="bg1"/>
                            </a:solidFill>
                            <a:latin typeface="Cambria Math" panose="02040503050406030204" pitchFamily="18" charset="0"/>
                          </a:rPr>
                          <m:t> (</m:t>
                        </m:r>
                        <m:r>
                          <a:rPr lang="en-US" altLang="ru-RU" sz="2200" i="1">
                            <a:solidFill>
                              <a:schemeClr val="bg1"/>
                            </a:solidFill>
                            <a:latin typeface="Cambria Math" panose="02040503050406030204" pitchFamily="18" charset="0"/>
                          </a:rPr>
                          <m:t>𝑊</m:t>
                        </m:r>
                        <m:r>
                          <a:rPr lang="en-US" altLang="ru-RU" sz="2200" i="1">
                            <a:solidFill>
                              <a:schemeClr val="bg1"/>
                            </a:solidFill>
                            <a:latin typeface="Cambria Math" panose="02040503050406030204" pitchFamily="18" charset="0"/>
                          </a:rPr>
                          <m:t>)</m:t>
                        </m:r>
                        <m:r>
                          <m:rPr>
                            <m:nor/>
                          </m:rPr>
                          <a:rPr lang="ru-RU" altLang="ru-RU" sz="2200" dirty="0">
                            <a:solidFill>
                              <a:schemeClr val="bg1"/>
                            </a:solidFill>
                          </a:rPr>
                          <m:t> </m:t>
                        </m:r>
                      </m:den>
                    </m:f>
                    <m:r>
                      <a:rPr lang="en-US" altLang="ru-RU" sz="2200" i="1">
                        <a:solidFill>
                          <a:schemeClr val="bg1"/>
                        </a:solidFill>
                        <a:latin typeface="Cambria Math" panose="02040503050406030204" pitchFamily="18" charset="0"/>
                      </a:rPr>
                      <m:t>+</m:t>
                    </m:r>
                    <m:r>
                      <a:rPr lang="en-US" altLang="ru-RU" sz="2200" i="1">
                        <a:solidFill>
                          <a:schemeClr val="bg1"/>
                        </a:solidFill>
                        <a:latin typeface="Cambria Math" panose="02040503050406030204" pitchFamily="18" charset="0"/>
                      </a:rPr>
                      <m:t>𝛽</m:t>
                    </m:r>
                  </m:oMath>
                </a14:m>
                <a:endParaRPr lang="en-US" altLang="ru-RU" sz="2200" b="1" dirty="0">
                  <a:solidFill>
                    <a:schemeClr val="bg1"/>
                  </a:solidFill>
                </a:endParaRPr>
              </a:p>
              <a:p>
                <a:pPr marL="285750" lvl="0" indent="-285750" eaLnBrk="0" fontAlgn="base" hangingPunct="0">
                  <a:spcBef>
                    <a:spcPts val="300"/>
                  </a:spcBef>
                  <a:spcAft>
                    <a:spcPct val="0"/>
                  </a:spcAft>
                </a:pPr>
                <a:r>
                  <a:rPr lang="ru-RU" altLang="ru-RU" sz="2200" b="1" dirty="0">
                    <a:solidFill>
                      <a:schemeClr val="bg1"/>
                    </a:solidFill>
                  </a:rPr>
                  <a:t>Спектральная нормализация – </a:t>
                </a:r>
                <a:r>
                  <a:rPr lang="en-US" altLang="ru-RU" sz="2200" b="1" dirty="0" err="1">
                    <a:solidFill>
                      <a:schemeClr val="bg1"/>
                    </a:solidFill>
                  </a:rPr>
                  <a:t>denoisng</a:t>
                </a:r>
                <a:r>
                  <a:rPr lang="ru-RU" altLang="ru-RU" sz="2200" b="1" dirty="0">
                    <a:solidFill>
                      <a:schemeClr val="bg1"/>
                    </a:solidFill>
                  </a:rPr>
                  <a:t>,</a:t>
                </a:r>
              </a:p>
              <a:p>
                <a:pPr marL="742950" lvl="1" indent="-285750" eaLnBrk="0" fontAlgn="base" hangingPunct="0">
                  <a:spcBef>
                    <a:spcPts val="300"/>
                  </a:spcBef>
                  <a:spcAft>
                    <a:spcPct val="0"/>
                  </a:spcAft>
                </a:pPr>
                <a:r>
                  <a:rPr lang="ru-RU" altLang="ru-RU" sz="2200" b="1" dirty="0">
                    <a:solidFill>
                      <a:schemeClr val="bg1"/>
                    </a:solidFill>
                  </a:rPr>
                  <a:t>Разложение весовых параметров по </a:t>
                </a:r>
                <a:r>
                  <a:rPr lang="en-US" altLang="ru-RU" sz="2200" b="1" dirty="0">
                    <a:solidFill>
                      <a:schemeClr val="bg1"/>
                    </a:solidFill>
                  </a:rPr>
                  <a:t>SVD </a:t>
                </a:r>
                <a:r>
                  <a:rPr lang="ru-RU" altLang="ru-RU" sz="2200" b="1" dirty="0">
                    <a:solidFill>
                      <a:schemeClr val="bg1"/>
                    </a:solidFill>
                  </a:rPr>
                  <a:t>или </a:t>
                </a:r>
                <a:r>
                  <a:rPr lang="en-US" altLang="ru-RU" sz="2200" b="1" dirty="0">
                    <a:solidFill>
                      <a:schemeClr val="bg1"/>
                    </a:solidFill>
                  </a:rPr>
                  <a:t>EV </a:t>
                </a:r>
                <a:br>
                  <a:rPr lang="en-US" altLang="ru-RU" sz="2200" b="1" dirty="0">
                    <a:solidFill>
                      <a:schemeClr val="bg1"/>
                    </a:solidFill>
                  </a:rPr>
                </a:br>
                <a:r>
                  <a:rPr lang="ru-RU" altLang="ru-RU" sz="2200" b="1" dirty="0">
                    <a:solidFill>
                      <a:schemeClr val="bg1"/>
                    </a:solidFill>
                  </a:rPr>
                  <a:t>и их фильтрация.</a:t>
                </a:r>
                <a:endParaRPr lang="en-US" altLang="ru-RU" sz="2200" b="1" dirty="0">
                  <a:solidFill>
                    <a:schemeClr val="bg1"/>
                  </a:solidFill>
                </a:endParaRPr>
              </a:p>
              <a:p>
                <a:pPr marL="1200150" lvl="2" indent="-285750" eaLnBrk="0" fontAlgn="base" hangingPunct="0">
                  <a:spcBef>
                    <a:spcPts val="300"/>
                  </a:spcBef>
                  <a:spcAft>
                    <a:spcPct val="0"/>
                  </a:spcAft>
                </a:pPr>
                <a:r>
                  <a:rPr lang="ru-RU" altLang="ru-RU" sz="2200" dirty="0">
                    <a:solidFill>
                      <a:schemeClr val="bg1"/>
                    </a:solidFill>
                  </a:rPr>
                  <a:t>Это работает как метод восстановление после </a:t>
                </a:r>
                <a:r>
                  <a:rPr lang="en-US" altLang="ru-RU" sz="2200" dirty="0">
                    <a:solidFill>
                      <a:schemeClr val="bg1"/>
                    </a:solidFill>
                  </a:rPr>
                  <a:t/>
                </a:r>
                <a:br>
                  <a:rPr lang="en-US" altLang="ru-RU" sz="2200" dirty="0">
                    <a:solidFill>
                      <a:schemeClr val="bg1"/>
                    </a:solidFill>
                  </a:rPr>
                </a:br>
                <a:r>
                  <a:rPr lang="ru-RU" altLang="ru-RU" sz="2200" dirty="0">
                    <a:solidFill>
                      <a:schemeClr val="bg1"/>
                    </a:solidFill>
                  </a:rPr>
                  <a:t>метода главных компонент </a:t>
                </a:r>
                <a:r>
                  <a:rPr lang="en-US" altLang="ru-RU" sz="2200" dirty="0">
                    <a:solidFill>
                      <a:schemeClr val="bg1"/>
                    </a:solidFill>
                  </a:rPr>
                  <a:t>(PCA)</a:t>
                </a:r>
              </a:p>
              <a:p>
                <a:endParaRPr lang="ru-RU" dirty="0"/>
              </a:p>
            </p:txBody>
          </p:sp>
        </mc:Choice>
        <mc:Fallback xmlns="">
          <p:sp>
            <p:nvSpPr>
              <p:cNvPr id="11" name="Объект 10">
                <a:extLst>
                  <a:ext uri="{FF2B5EF4-FFF2-40B4-BE49-F238E27FC236}">
                    <a16:creationId xmlns:a16="http://schemas.microsoft.com/office/drawing/2014/main" id="{DA04E76E-6E7D-1E4F-A7C5-03A44FE41CDC}"/>
                  </a:ext>
                </a:extLst>
              </p:cNvPr>
              <p:cNvSpPr>
                <a:spLocks noGrp="1" noRot="1" noChangeAspect="1" noMove="1" noResize="1" noEditPoints="1" noAdjustHandles="1" noChangeArrowheads="1" noChangeShapeType="1" noTextEdit="1"/>
              </p:cNvSpPr>
              <p:nvPr>
                <p:ph idx="1"/>
              </p:nvPr>
            </p:nvSpPr>
            <p:spPr>
              <a:xfrm>
                <a:off x="398803" y="1391478"/>
                <a:ext cx="10515600" cy="4351338"/>
              </a:xfrm>
              <a:blipFill>
                <a:blip r:embed="rId2"/>
                <a:stretch>
                  <a:fillRect l="-638" t="-1681" b="-280"/>
                </a:stretch>
              </a:blipFill>
            </p:spPr>
            <p:txBody>
              <a:bodyPr/>
              <a:lstStyle/>
              <a:p>
                <a:r>
                  <a:rPr lang="ru-RU">
                    <a:noFill/>
                  </a:rPr>
                  <a:t> </a:t>
                </a:r>
              </a:p>
            </p:txBody>
          </p:sp>
        </mc:Fallback>
      </mc:AlternateContent>
      <p:pic>
        <p:nvPicPr>
          <p:cNvPr id="4" name="Рисунок 3"/>
          <p:cNvPicPr>
            <a:picLocks noChangeAspect="1"/>
          </p:cNvPicPr>
          <p:nvPr/>
        </p:nvPicPr>
        <p:blipFill>
          <a:blip r:embed="rId3"/>
          <a:stretch>
            <a:fillRect/>
          </a:stretch>
        </p:blipFill>
        <p:spPr>
          <a:xfrm>
            <a:off x="7560574" y="3176337"/>
            <a:ext cx="3793226" cy="3198622"/>
          </a:xfrm>
          <a:prstGeom prst="rect">
            <a:avLst/>
          </a:prstGeom>
          <a:solidFill>
            <a:schemeClr val="bg1">
              <a:lumMod val="95000"/>
            </a:schemeClr>
          </a:solidFill>
        </p:spPr>
      </p:pic>
    </p:spTree>
    <p:extLst>
      <p:ext uri="{BB962C8B-B14F-4D97-AF65-F5344CB8AC3E}">
        <p14:creationId xmlns:p14="http://schemas.microsoft.com/office/powerpoint/2010/main" val="887674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9099" y="352768"/>
            <a:ext cx="11480457" cy="1142203"/>
          </a:xfrm>
        </p:spPr>
        <p:txBody>
          <a:bodyPr>
            <a:noAutofit/>
          </a:bodyPr>
          <a:lstStyle/>
          <a:p>
            <a:pPr algn="ctr"/>
            <a:r>
              <a:rPr lang="ru-RU" sz="4800" b="1" dirty="0">
                <a:solidFill>
                  <a:schemeClr val="bg1"/>
                </a:solidFill>
              </a:rPr>
              <a:t>Альтернативы </a:t>
            </a:r>
            <a:r>
              <a:rPr lang="ru-RU" sz="4800" b="1" dirty="0" err="1">
                <a:solidFill>
                  <a:schemeClr val="bg1"/>
                </a:solidFill>
              </a:rPr>
              <a:t>батч</a:t>
            </a:r>
            <a:r>
              <a:rPr lang="ru-RU" sz="4800" b="1" dirty="0">
                <a:solidFill>
                  <a:schemeClr val="bg1"/>
                </a:solidFill>
              </a:rPr>
              <a:t>-норме</a:t>
            </a:r>
            <a:endParaRPr lang="ru-RU" sz="4800" dirty="0">
              <a:solidFill>
                <a:schemeClr val="bg1"/>
              </a:solidFill>
            </a:endParaRPr>
          </a:p>
        </p:txBody>
      </p:sp>
      <p:sp>
        <p:nvSpPr>
          <p:cNvPr id="3" name="Объект 2"/>
          <p:cNvSpPr>
            <a:spLocks noGrp="1"/>
          </p:cNvSpPr>
          <p:nvPr>
            <p:ph idx="1"/>
          </p:nvPr>
        </p:nvSpPr>
        <p:spPr>
          <a:xfrm>
            <a:off x="184731" y="1262742"/>
            <a:ext cx="11588169" cy="5309507"/>
          </a:xfrm>
        </p:spPr>
        <p:txBody>
          <a:bodyPr>
            <a:noAutofit/>
          </a:bodyPr>
          <a:lstStyle/>
          <a:p>
            <a:pPr>
              <a:spcBef>
                <a:spcPts val="0"/>
              </a:spcBef>
            </a:pPr>
            <a:r>
              <a:rPr lang="ru-RU" sz="2200" dirty="0">
                <a:solidFill>
                  <a:schemeClr val="bg1"/>
                </a:solidFill>
              </a:rPr>
              <a:t>Метод </a:t>
            </a:r>
            <a:r>
              <a:rPr lang="ru-RU" sz="2200" dirty="0" err="1">
                <a:solidFill>
                  <a:schemeClr val="bg1"/>
                </a:solidFill>
              </a:rPr>
              <a:t>батч</a:t>
            </a:r>
            <a:r>
              <a:rPr lang="ru-RU" sz="2200" dirty="0">
                <a:solidFill>
                  <a:schemeClr val="bg1"/>
                </a:solidFill>
              </a:rPr>
              <a:t>-нормализации является одним из основных методов регуляризации</a:t>
            </a:r>
          </a:p>
          <a:p>
            <a:pPr>
              <a:spcBef>
                <a:spcPts val="0"/>
              </a:spcBef>
            </a:pPr>
            <a:r>
              <a:rPr lang="ru-RU" sz="2200" dirty="0">
                <a:solidFill>
                  <a:schemeClr val="bg1"/>
                </a:solidFill>
              </a:rPr>
              <a:t>Достоинства</a:t>
            </a:r>
          </a:p>
          <a:p>
            <a:pPr lvl="1">
              <a:spcBef>
                <a:spcPts val="0"/>
              </a:spcBef>
            </a:pPr>
            <a:r>
              <a:rPr lang="ru-RU" sz="2200" dirty="0">
                <a:solidFill>
                  <a:schemeClr val="bg1"/>
                </a:solidFill>
              </a:rPr>
              <a:t>снижение эффекта ковариационного сдвига и увеличение обобщающей способности;    </a:t>
            </a:r>
          </a:p>
          <a:p>
            <a:pPr lvl="1">
              <a:spcBef>
                <a:spcPts val="0"/>
              </a:spcBef>
            </a:pPr>
            <a:r>
              <a:rPr lang="ru-RU" sz="2200" dirty="0">
                <a:solidFill>
                  <a:schemeClr val="bg1"/>
                </a:solidFill>
              </a:rPr>
              <a:t>ускорение обучения </a:t>
            </a:r>
          </a:p>
          <a:p>
            <a:pPr lvl="2">
              <a:spcBef>
                <a:spcPts val="0"/>
              </a:spcBef>
            </a:pPr>
            <a:r>
              <a:rPr lang="ru-RU" sz="2200" dirty="0">
                <a:solidFill>
                  <a:schemeClr val="bg1"/>
                </a:solidFill>
              </a:rPr>
              <a:t>правильный диапазона значений функции активации - устранение "</a:t>
            </a:r>
            <a:r>
              <a:rPr lang="ru-RU" sz="2200" dirty="0" err="1">
                <a:solidFill>
                  <a:schemeClr val="bg1"/>
                </a:solidFill>
              </a:rPr>
              <a:t>mean-shif</a:t>
            </a:r>
            <a:r>
              <a:rPr lang="ru-RU" sz="2200" dirty="0">
                <a:solidFill>
                  <a:schemeClr val="bg1"/>
                </a:solidFill>
              </a:rPr>
              <a:t>" на ранних эпох;   </a:t>
            </a:r>
          </a:p>
          <a:p>
            <a:pPr lvl="1">
              <a:spcBef>
                <a:spcPts val="0"/>
              </a:spcBef>
            </a:pPr>
            <a:r>
              <a:rPr lang="ru-RU" sz="2200" dirty="0">
                <a:solidFill>
                  <a:schemeClr val="bg1"/>
                </a:solidFill>
              </a:rPr>
              <a:t>возможность увеличения размеров </a:t>
            </a:r>
            <a:r>
              <a:rPr lang="ru-RU" sz="2200" dirty="0" err="1">
                <a:solidFill>
                  <a:schemeClr val="bg1"/>
                </a:solidFill>
              </a:rPr>
              <a:t>батча</a:t>
            </a:r>
            <a:r>
              <a:rPr lang="ru-RU" sz="2200" dirty="0">
                <a:solidFill>
                  <a:schemeClr val="bg1"/>
                </a:solidFill>
              </a:rPr>
              <a:t>;</a:t>
            </a:r>
            <a:endParaRPr lang="en-US" sz="2200" dirty="0">
              <a:solidFill>
                <a:schemeClr val="bg1"/>
              </a:solidFill>
            </a:endParaRPr>
          </a:p>
          <a:p>
            <a:pPr lvl="1">
              <a:spcBef>
                <a:spcPts val="0"/>
              </a:spcBef>
            </a:pPr>
            <a:r>
              <a:rPr lang="ru-RU" sz="2200" dirty="0">
                <a:solidFill>
                  <a:schemeClr val="bg1"/>
                </a:solidFill>
              </a:rPr>
              <a:t>возможность более грубого выбора скорости обучения. </a:t>
            </a:r>
          </a:p>
          <a:p>
            <a:pPr>
              <a:spcBef>
                <a:spcPts val="0"/>
              </a:spcBef>
            </a:pPr>
            <a:r>
              <a:rPr lang="ru-RU" sz="2000" dirty="0">
                <a:solidFill>
                  <a:schemeClr val="bg1"/>
                </a:solidFill>
              </a:rPr>
              <a:t>Недостатки:</a:t>
            </a:r>
          </a:p>
          <a:p>
            <a:pPr lvl="1">
              <a:spcBef>
                <a:spcPts val="0"/>
              </a:spcBef>
            </a:pPr>
            <a:r>
              <a:rPr lang="ru-RU" sz="2000" dirty="0">
                <a:solidFill>
                  <a:schemeClr val="bg1"/>
                </a:solidFill>
              </a:rPr>
              <a:t>несоответствие результатов работы во время обучения и работы нейронной сети, а также в случаях </a:t>
            </a:r>
            <a:r>
              <a:rPr lang="ru-RU" sz="2000" dirty="0" err="1">
                <a:solidFill>
                  <a:schemeClr val="bg1"/>
                </a:solidFill>
              </a:rPr>
              <a:t>предобучения</a:t>
            </a:r>
            <a:r>
              <a:rPr lang="ru-RU" sz="2000" dirty="0">
                <a:solidFill>
                  <a:schemeClr val="bg1"/>
                </a:solidFill>
              </a:rPr>
              <a:t> и </a:t>
            </a:r>
            <a:r>
              <a:rPr lang="ru-RU" sz="2000" dirty="0" err="1">
                <a:solidFill>
                  <a:schemeClr val="bg1"/>
                </a:solidFill>
              </a:rPr>
              <a:t>дообучения</a:t>
            </a:r>
            <a:r>
              <a:rPr lang="ru-RU" sz="2000" dirty="0">
                <a:solidFill>
                  <a:schemeClr val="bg1"/>
                </a:solidFill>
              </a:rPr>
              <a:t> на пакетах разного размера или наборах данных с разным размером входных изображений;   </a:t>
            </a:r>
          </a:p>
          <a:p>
            <a:pPr lvl="1">
              <a:spcBef>
                <a:spcPts val="0"/>
              </a:spcBef>
            </a:pPr>
            <a:r>
              <a:rPr lang="ru-RU" sz="2000" dirty="0" err="1">
                <a:solidFill>
                  <a:schemeClr val="bg1"/>
                </a:solidFill>
              </a:rPr>
              <a:t>батч</a:t>
            </a:r>
            <a:r>
              <a:rPr lang="ru-RU" sz="2000" dirty="0">
                <a:solidFill>
                  <a:schemeClr val="bg1"/>
                </a:solidFill>
              </a:rPr>
              <a:t>-нормализация не оказывает регуляризирующего эффекта для небольших размеров </a:t>
            </a:r>
            <a:r>
              <a:rPr lang="ru-RU" sz="2000" dirty="0" err="1">
                <a:solidFill>
                  <a:schemeClr val="bg1"/>
                </a:solidFill>
              </a:rPr>
              <a:t>батча</a:t>
            </a:r>
            <a:r>
              <a:rPr lang="ru-RU" sz="2000" dirty="0">
                <a:solidFill>
                  <a:schemeClr val="bg1"/>
                </a:solidFill>
              </a:rPr>
              <a:t> (порядка нескольких экземпляров данных);   </a:t>
            </a:r>
          </a:p>
          <a:p>
            <a:pPr lvl="1">
              <a:spcBef>
                <a:spcPts val="0"/>
              </a:spcBef>
            </a:pPr>
            <a:r>
              <a:rPr lang="ru-RU" sz="2000" dirty="0">
                <a:solidFill>
                  <a:schemeClr val="bg1"/>
                </a:solidFill>
              </a:rPr>
              <a:t>при длительном обучении сетей с остаточными связями </a:t>
            </a:r>
            <a:r>
              <a:rPr lang="ru-RU" sz="2000" dirty="0" err="1">
                <a:solidFill>
                  <a:schemeClr val="bg1"/>
                </a:solidFill>
              </a:rPr>
              <a:t>батч</a:t>
            </a:r>
            <a:r>
              <a:rPr lang="ru-RU" sz="2000" dirty="0">
                <a:solidFill>
                  <a:schemeClr val="bg1"/>
                </a:solidFill>
              </a:rPr>
              <a:t>-нормализация приводит к преобладанию остаточных связей в слоях (снижает точность обучения).   </a:t>
            </a:r>
            <a:endParaRPr lang="en-US" sz="2000" dirty="0">
              <a:solidFill>
                <a:schemeClr val="bg1"/>
              </a:solidFill>
            </a:endParaRPr>
          </a:p>
          <a:p>
            <a:pPr lvl="1">
              <a:spcBef>
                <a:spcPts val="0"/>
              </a:spcBef>
            </a:pPr>
            <a:r>
              <a:rPr lang="ru-RU" sz="2000" dirty="0" err="1">
                <a:solidFill>
                  <a:schemeClr val="bg1"/>
                </a:solidFill>
              </a:rPr>
              <a:t>Батч</a:t>
            </a:r>
            <a:r>
              <a:rPr lang="ru-RU" sz="2000" dirty="0">
                <a:solidFill>
                  <a:schemeClr val="bg1"/>
                </a:solidFill>
              </a:rPr>
              <a:t>-нормализация вычислительно сложная операция</a:t>
            </a:r>
            <a:r>
              <a:rPr lang="en-US" sz="2000" dirty="0">
                <a:solidFill>
                  <a:schemeClr val="bg1"/>
                </a:solidFill>
              </a:rPr>
              <a:t> – </a:t>
            </a:r>
            <a:r>
              <a:rPr lang="ru-RU" sz="2000" dirty="0">
                <a:solidFill>
                  <a:schemeClr val="bg1"/>
                </a:solidFill>
              </a:rPr>
              <a:t>увеличение времени </a:t>
            </a:r>
            <a:r>
              <a:rPr lang="en-US" sz="2000" dirty="0">
                <a:solidFill>
                  <a:schemeClr val="bg1"/>
                </a:solidFill>
              </a:rPr>
              <a:t>inference</a:t>
            </a:r>
            <a:r>
              <a:rPr lang="ru-RU" sz="2000" dirty="0">
                <a:solidFill>
                  <a:schemeClr val="bg1"/>
                </a:solidFill>
              </a:rPr>
              <a:t>.</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8561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199" y="365125"/>
            <a:ext cx="10816771" cy="825046"/>
          </a:xfrm>
        </p:spPr>
        <p:txBody>
          <a:bodyPr>
            <a:normAutofit/>
          </a:bodyPr>
          <a:lstStyle/>
          <a:p>
            <a:pPr algn="ctr"/>
            <a:r>
              <a:rPr lang="en-US" sz="4800" b="1" dirty="0" err="1">
                <a:solidFill>
                  <a:schemeClr val="bg1"/>
                </a:solidFill>
              </a:rPr>
              <a:t>О</a:t>
            </a:r>
            <a:r>
              <a:rPr lang="ru-RU" sz="4800" b="1" dirty="0">
                <a:solidFill>
                  <a:schemeClr val="bg1"/>
                </a:solidFill>
              </a:rPr>
              <a:t>бучение </a:t>
            </a:r>
            <a:r>
              <a:rPr lang="en-US" sz="4800" b="1" dirty="0" err="1">
                <a:solidFill>
                  <a:schemeClr val="bg1"/>
                </a:solidFill>
              </a:rPr>
              <a:t>EfficientNet</a:t>
            </a:r>
            <a:r>
              <a:rPr lang="ru-RU" sz="4800" b="1" dirty="0">
                <a:solidFill>
                  <a:schemeClr val="bg1"/>
                </a:solidFill>
              </a:rPr>
              <a:t> 2020-2021</a:t>
            </a:r>
          </a:p>
        </p:txBody>
      </p:sp>
      <p:sp>
        <p:nvSpPr>
          <p:cNvPr id="3" name="Объект 2"/>
          <p:cNvSpPr>
            <a:spLocks noGrp="1"/>
          </p:cNvSpPr>
          <p:nvPr>
            <p:ph idx="1"/>
          </p:nvPr>
        </p:nvSpPr>
        <p:spPr>
          <a:xfrm>
            <a:off x="181391" y="1190171"/>
            <a:ext cx="11829218" cy="5619750"/>
          </a:xfrm>
        </p:spPr>
        <p:txBody>
          <a:bodyPr>
            <a:noAutofit/>
          </a:bodyPr>
          <a:lstStyle/>
          <a:p>
            <a:pPr marL="0" lvl="0" indent="0" eaLnBrk="0" fontAlgn="base" hangingPunct="0">
              <a:lnSpc>
                <a:spcPct val="100000"/>
              </a:lnSpc>
              <a:spcBef>
                <a:spcPct val="0"/>
              </a:spcBef>
              <a:spcAft>
                <a:spcPct val="0"/>
              </a:spcAft>
              <a:buFontTx/>
              <a:buChar char="•"/>
            </a:pPr>
            <a:r>
              <a:rPr lang="ru-RU" altLang="ru-RU" sz="2000" dirty="0">
                <a:solidFill>
                  <a:schemeClr val="bg1"/>
                </a:solidFill>
              </a:rPr>
              <a:t>Техники </a:t>
            </a:r>
            <a:r>
              <a:rPr lang="ru-RU" altLang="ru-RU" sz="2000" dirty="0" err="1">
                <a:solidFill>
                  <a:schemeClr val="bg1"/>
                </a:solidFill>
              </a:rPr>
              <a:t>предобученич</a:t>
            </a:r>
            <a:r>
              <a:rPr lang="ru-RU" altLang="ru-RU" sz="2000" dirty="0">
                <a:solidFill>
                  <a:schemeClr val="bg1"/>
                </a:solidFill>
              </a:rPr>
              <a:t>:</a:t>
            </a:r>
          </a:p>
          <a:p>
            <a:pPr lvl="1" eaLnBrk="0" fontAlgn="base" hangingPunct="0">
              <a:lnSpc>
                <a:spcPct val="100000"/>
              </a:lnSpc>
              <a:spcBef>
                <a:spcPct val="0"/>
              </a:spcBef>
              <a:spcAft>
                <a:spcPct val="0"/>
              </a:spcAft>
            </a:pPr>
            <a:r>
              <a:rPr lang="en-US" sz="2000" b="1" dirty="0">
                <a:solidFill>
                  <a:schemeClr val="bg1"/>
                </a:solidFill>
              </a:rPr>
              <a:t>Noise Student </a:t>
            </a:r>
            <a:r>
              <a:rPr lang="ru-RU" sz="2000" b="1" dirty="0">
                <a:solidFill>
                  <a:schemeClr val="bg1"/>
                </a:solidFill>
              </a:rPr>
              <a:t>: </a:t>
            </a:r>
          </a:p>
          <a:p>
            <a:pPr lvl="2" eaLnBrk="0" fontAlgn="base" hangingPunct="0">
              <a:lnSpc>
                <a:spcPct val="100000"/>
              </a:lnSpc>
              <a:spcBef>
                <a:spcPct val="0"/>
              </a:spcBef>
              <a:spcAft>
                <a:spcPct val="0"/>
              </a:spcAft>
            </a:pPr>
            <a:r>
              <a:rPr lang="ru-RU" sz="2000" dirty="0">
                <a:solidFill>
                  <a:schemeClr val="bg1"/>
                </a:solidFill>
              </a:rPr>
              <a:t>большой набор делится на две части, классы должны быть сбалансированы для каждой части,</a:t>
            </a:r>
          </a:p>
          <a:p>
            <a:pPr lvl="2" eaLnBrk="0" fontAlgn="base" hangingPunct="0">
              <a:lnSpc>
                <a:spcPct val="100000"/>
              </a:lnSpc>
              <a:spcBef>
                <a:spcPct val="0"/>
              </a:spcBef>
              <a:spcAft>
                <a:spcPct val="0"/>
              </a:spcAft>
            </a:pPr>
            <a:r>
              <a:rPr lang="ru-RU" sz="2000" dirty="0">
                <a:solidFill>
                  <a:schemeClr val="bg1"/>
                </a:solidFill>
              </a:rPr>
              <a:t>на первой части (с фиксированными метками) </a:t>
            </a:r>
            <a:r>
              <a:rPr lang="ru-RU" altLang="ru-RU" sz="2000" dirty="0">
                <a:solidFill>
                  <a:schemeClr val="bg1"/>
                </a:solidFill>
              </a:rPr>
              <a:t> обучается маленькая модель - учитель,</a:t>
            </a:r>
          </a:p>
          <a:p>
            <a:pPr lvl="2" eaLnBrk="0" fontAlgn="base" hangingPunct="0">
              <a:lnSpc>
                <a:spcPct val="100000"/>
              </a:lnSpc>
              <a:spcBef>
                <a:spcPct val="0"/>
              </a:spcBef>
              <a:spcAft>
                <a:spcPct val="0"/>
              </a:spcAft>
            </a:pPr>
            <a:r>
              <a:rPr lang="ru-RU" altLang="ru-RU" sz="2000" dirty="0">
                <a:solidFill>
                  <a:schemeClr val="bg1"/>
                </a:solidFill>
              </a:rPr>
              <a:t>затем учитель размечает данные второй части, </a:t>
            </a:r>
          </a:p>
          <a:p>
            <a:pPr lvl="2" eaLnBrk="0" fontAlgn="base" hangingPunct="0">
              <a:lnSpc>
                <a:spcPct val="100000"/>
              </a:lnSpc>
              <a:spcBef>
                <a:spcPct val="0"/>
              </a:spcBef>
              <a:spcAft>
                <a:spcPct val="0"/>
              </a:spcAft>
            </a:pPr>
            <a:r>
              <a:rPr lang="ru-RU" altLang="ru-RU" sz="2000" dirty="0">
                <a:solidFill>
                  <a:schemeClr val="bg1"/>
                </a:solidFill>
              </a:rPr>
              <a:t>на обеих частях обучается большая модель (целевая, ученик), </a:t>
            </a:r>
          </a:p>
          <a:p>
            <a:pPr lvl="2" eaLnBrk="0" fontAlgn="base" hangingPunct="0">
              <a:lnSpc>
                <a:spcPct val="100000"/>
              </a:lnSpc>
              <a:spcBef>
                <a:spcPct val="0"/>
              </a:spcBef>
              <a:spcAft>
                <a:spcPct val="0"/>
              </a:spcAft>
            </a:pPr>
            <a:r>
              <a:rPr lang="ru-RU" altLang="ru-RU" sz="2000" dirty="0">
                <a:solidFill>
                  <a:schemeClr val="bg1"/>
                </a:solidFill>
              </a:rPr>
              <a:t>Целевая модель </a:t>
            </a:r>
            <a:r>
              <a:rPr lang="ru-RU" altLang="ru-RU" sz="2000" dirty="0" err="1">
                <a:solidFill>
                  <a:schemeClr val="bg1"/>
                </a:solidFill>
              </a:rPr>
              <a:t>переразмечивает</a:t>
            </a:r>
            <a:r>
              <a:rPr lang="ru-RU" altLang="ru-RU" sz="2000" dirty="0">
                <a:solidFill>
                  <a:schemeClr val="bg1"/>
                </a:solidFill>
              </a:rPr>
              <a:t> вторую часть,</a:t>
            </a:r>
          </a:p>
          <a:p>
            <a:pPr lvl="3" eaLnBrk="0" fontAlgn="base" hangingPunct="0">
              <a:lnSpc>
                <a:spcPct val="100000"/>
              </a:lnSpc>
              <a:spcBef>
                <a:spcPct val="0"/>
              </a:spcBef>
              <a:spcAft>
                <a:spcPct val="0"/>
              </a:spcAft>
            </a:pPr>
            <a:r>
              <a:rPr lang="ru-RU" altLang="ru-RU" sz="2000" dirty="0">
                <a:solidFill>
                  <a:schemeClr val="bg1"/>
                </a:solidFill>
              </a:rPr>
              <a:t>Полагается, что целевая модель создает сглаженные метки, но с нужным распределением.</a:t>
            </a:r>
          </a:p>
          <a:p>
            <a:pPr lvl="2" eaLnBrk="0" fontAlgn="base" hangingPunct="0">
              <a:lnSpc>
                <a:spcPct val="100000"/>
              </a:lnSpc>
              <a:spcBef>
                <a:spcPct val="0"/>
              </a:spcBef>
              <a:spcAft>
                <a:spcPct val="0"/>
              </a:spcAft>
            </a:pPr>
            <a:r>
              <a:rPr lang="ru-RU" altLang="ru-RU" sz="2000" dirty="0">
                <a:solidFill>
                  <a:schemeClr val="bg1"/>
                </a:solidFill>
              </a:rPr>
              <a:t>Модели меняются местами (студент переобучается на первой части и пере-размечает вторую, учитель обучается на обеих частях).</a:t>
            </a:r>
          </a:p>
          <a:p>
            <a:pPr lvl="2" eaLnBrk="0" fontAlgn="base" hangingPunct="0">
              <a:lnSpc>
                <a:spcPct val="100000"/>
              </a:lnSpc>
              <a:spcBef>
                <a:spcPct val="0"/>
              </a:spcBef>
              <a:spcAft>
                <a:spcPct val="0"/>
              </a:spcAft>
            </a:pPr>
            <a:r>
              <a:rPr lang="ru-RU" altLang="ru-RU" sz="2000" dirty="0">
                <a:solidFill>
                  <a:schemeClr val="bg1"/>
                </a:solidFill>
              </a:rPr>
              <a:t>Обучения производится несколько раз, каждый раз для целевой модели используется разные случайно выбранные методы регуляризации.</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1709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199" y="365125"/>
            <a:ext cx="10816771" cy="825046"/>
          </a:xfrm>
        </p:spPr>
        <p:txBody>
          <a:bodyPr>
            <a:normAutofit/>
          </a:bodyPr>
          <a:lstStyle/>
          <a:p>
            <a:pPr algn="ctr"/>
            <a:r>
              <a:rPr lang="en-US" sz="4800" b="1" dirty="0" err="1">
                <a:solidFill>
                  <a:schemeClr val="bg1"/>
                </a:solidFill>
              </a:rPr>
              <a:t>О</a:t>
            </a:r>
            <a:r>
              <a:rPr lang="ru-RU" sz="4800" b="1" dirty="0">
                <a:solidFill>
                  <a:schemeClr val="bg1"/>
                </a:solidFill>
              </a:rPr>
              <a:t>бучение </a:t>
            </a:r>
            <a:r>
              <a:rPr lang="en-US" sz="4800" b="1" dirty="0" err="1">
                <a:solidFill>
                  <a:schemeClr val="bg1"/>
                </a:solidFill>
              </a:rPr>
              <a:t>EfficientNet</a:t>
            </a:r>
            <a:r>
              <a:rPr lang="ru-RU" sz="4800" b="1" dirty="0">
                <a:solidFill>
                  <a:schemeClr val="bg1"/>
                </a:solidFill>
              </a:rPr>
              <a:t> 2020-2021</a:t>
            </a:r>
          </a:p>
        </p:txBody>
      </p:sp>
      <p:sp>
        <p:nvSpPr>
          <p:cNvPr id="3" name="Объект 2"/>
          <p:cNvSpPr>
            <a:spLocks noGrp="1"/>
          </p:cNvSpPr>
          <p:nvPr>
            <p:ph idx="1"/>
          </p:nvPr>
        </p:nvSpPr>
        <p:spPr>
          <a:xfrm>
            <a:off x="181391" y="1190171"/>
            <a:ext cx="11829218" cy="5619750"/>
          </a:xfrm>
        </p:spPr>
        <p:txBody>
          <a:bodyPr>
            <a:noAutofit/>
          </a:bodyPr>
          <a:lstStyle/>
          <a:p>
            <a:pPr marL="0" lvl="0" indent="0" eaLnBrk="0" fontAlgn="base" hangingPunct="0">
              <a:lnSpc>
                <a:spcPct val="100000"/>
              </a:lnSpc>
              <a:spcBef>
                <a:spcPct val="0"/>
              </a:spcBef>
              <a:spcAft>
                <a:spcPct val="0"/>
              </a:spcAft>
              <a:buFontTx/>
              <a:buChar char="•"/>
            </a:pPr>
            <a:r>
              <a:rPr lang="ru-RU" altLang="ru-RU" sz="2000" dirty="0">
                <a:solidFill>
                  <a:schemeClr val="bg1"/>
                </a:solidFill>
              </a:rPr>
              <a:t>Техники </a:t>
            </a:r>
            <a:r>
              <a:rPr lang="ru-RU" altLang="ru-RU" sz="2000" dirty="0" err="1">
                <a:solidFill>
                  <a:schemeClr val="bg1"/>
                </a:solidFill>
              </a:rPr>
              <a:t>предобученич</a:t>
            </a:r>
            <a:r>
              <a:rPr lang="ru-RU" altLang="ru-RU" sz="2000" dirty="0">
                <a:solidFill>
                  <a:schemeClr val="bg1"/>
                </a:solidFill>
              </a:rPr>
              <a:t>:</a:t>
            </a:r>
          </a:p>
          <a:p>
            <a:pPr marL="623888" lvl="2" eaLnBrk="0" fontAlgn="base" hangingPunct="0">
              <a:lnSpc>
                <a:spcPct val="100000"/>
              </a:lnSpc>
              <a:spcBef>
                <a:spcPct val="0"/>
              </a:spcBef>
              <a:spcAft>
                <a:spcPct val="0"/>
              </a:spcAft>
            </a:pPr>
            <a:r>
              <a:rPr lang="en-US" sz="2000" b="1" dirty="0" err="1">
                <a:solidFill>
                  <a:schemeClr val="bg1"/>
                </a:solidFill>
              </a:rPr>
              <a:t>Meto</a:t>
            </a:r>
            <a:r>
              <a:rPr lang="en-US" sz="2000" b="1" dirty="0">
                <a:solidFill>
                  <a:schemeClr val="bg1"/>
                </a:solidFill>
              </a:rPr>
              <a:t>-Pseudo Labeling</a:t>
            </a:r>
            <a:r>
              <a:rPr lang="ru-RU" sz="2000" b="1" dirty="0">
                <a:solidFill>
                  <a:schemeClr val="bg1"/>
                </a:solidFill>
              </a:rPr>
              <a:t> – </a:t>
            </a:r>
            <a:r>
              <a:rPr lang="ru-RU" sz="2000" dirty="0">
                <a:solidFill>
                  <a:schemeClr val="bg1"/>
                </a:solidFill>
              </a:rPr>
              <a:t>аналог </a:t>
            </a:r>
            <a:r>
              <a:rPr lang="en-US" sz="2000" dirty="0">
                <a:solidFill>
                  <a:schemeClr val="bg1"/>
                </a:solidFill>
              </a:rPr>
              <a:t>Noise Student</a:t>
            </a:r>
            <a:r>
              <a:rPr lang="ru-RU" sz="2000" dirty="0">
                <a:solidFill>
                  <a:schemeClr val="bg1"/>
                </a:solidFill>
              </a:rPr>
              <a:t>, но учитель больше, чем ученик и обе модели постоянно переобучаются на всем наборе данных. </a:t>
            </a:r>
          </a:p>
          <a:p>
            <a:pPr marL="623888" lvl="2" eaLnBrk="0" fontAlgn="base" hangingPunct="0">
              <a:lnSpc>
                <a:spcPct val="100000"/>
              </a:lnSpc>
              <a:spcBef>
                <a:spcPct val="0"/>
              </a:spcBef>
              <a:spcAft>
                <a:spcPct val="0"/>
              </a:spcAft>
            </a:pPr>
            <a:r>
              <a:rPr lang="en-US" sz="2000" b="1" dirty="0" err="1">
                <a:solidFill>
                  <a:schemeClr val="bg1"/>
                </a:solidFill>
              </a:rPr>
              <a:t>ReducedMLP</a:t>
            </a:r>
            <a:r>
              <a:rPr lang="en-US" sz="2000" b="1" dirty="0">
                <a:solidFill>
                  <a:schemeClr val="bg1"/>
                </a:solidFill>
              </a:rPr>
              <a:t> (Reduced Meta Pseudo-Labels)</a:t>
            </a:r>
            <a:r>
              <a:rPr lang="en-US" sz="2000" dirty="0">
                <a:solidFill>
                  <a:schemeClr val="bg1"/>
                </a:solidFill>
              </a:rPr>
              <a:t> </a:t>
            </a:r>
            <a:r>
              <a:rPr lang="ru-RU" sz="2000" dirty="0">
                <a:solidFill>
                  <a:schemeClr val="bg1"/>
                </a:solidFill>
              </a:rPr>
              <a:t> - три модели, большой учитель учится на одной части данных и размечает вторую часть данных. Малый учитель и ученик (средний) обучаются на обоих частях.</a:t>
            </a:r>
            <a:endParaRPr lang="ru-RU" altLang="ru-RU" sz="2000" dirty="0">
              <a:solidFill>
                <a:schemeClr val="bg1"/>
              </a:solidFill>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0866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9099" y="352768"/>
            <a:ext cx="11480457" cy="1142203"/>
          </a:xfrm>
        </p:spPr>
        <p:txBody>
          <a:bodyPr>
            <a:noAutofit/>
          </a:bodyPr>
          <a:lstStyle/>
          <a:p>
            <a:pPr algn="ctr"/>
            <a:r>
              <a:rPr lang="ru-RU" sz="4800" b="1" dirty="0">
                <a:solidFill>
                  <a:schemeClr val="bg1"/>
                </a:solidFill>
              </a:rPr>
              <a:t>Альтернативы </a:t>
            </a:r>
            <a:r>
              <a:rPr lang="ru-RU" sz="4800" b="1" dirty="0" err="1">
                <a:solidFill>
                  <a:schemeClr val="bg1"/>
                </a:solidFill>
              </a:rPr>
              <a:t>батч</a:t>
            </a:r>
            <a:r>
              <a:rPr lang="ru-RU" sz="4800" b="1" dirty="0">
                <a:solidFill>
                  <a:schemeClr val="bg1"/>
                </a:solidFill>
              </a:rPr>
              <a:t>-норме</a:t>
            </a:r>
            <a:endParaRPr lang="ru-RU" sz="4800" dirty="0">
              <a:solidFill>
                <a:schemeClr val="bg1"/>
              </a:solidFill>
            </a:endParaRPr>
          </a:p>
        </p:txBody>
      </p:sp>
      <p:sp>
        <p:nvSpPr>
          <p:cNvPr id="3" name="Объект 2"/>
          <p:cNvSpPr>
            <a:spLocks noGrp="1"/>
          </p:cNvSpPr>
          <p:nvPr>
            <p:ph idx="1"/>
          </p:nvPr>
        </p:nvSpPr>
        <p:spPr>
          <a:xfrm>
            <a:off x="419100" y="1262742"/>
            <a:ext cx="11353800" cy="5309507"/>
          </a:xfrm>
        </p:spPr>
        <p:txBody>
          <a:bodyPr>
            <a:noAutofit/>
          </a:bodyPr>
          <a:lstStyle/>
          <a:p>
            <a:pPr>
              <a:spcBef>
                <a:spcPts val="0"/>
              </a:spcBef>
            </a:pPr>
            <a:r>
              <a:rPr lang="ru-RU" sz="2000" dirty="0">
                <a:solidFill>
                  <a:schemeClr val="bg1"/>
                </a:solidFill>
              </a:rPr>
              <a:t>Однако, условия для работоспособности метода </a:t>
            </a:r>
            <a:r>
              <a:rPr lang="ru-RU" sz="2000" dirty="0" err="1">
                <a:solidFill>
                  <a:schemeClr val="bg1"/>
                </a:solidFill>
              </a:rPr>
              <a:t>батч</a:t>
            </a:r>
            <a:r>
              <a:rPr lang="ru-RU" sz="2000" dirty="0">
                <a:solidFill>
                  <a:schemeClr val="bg1"/>
                </a:solidFill>
              </a:rPr>
              <a:t>-нормализации не всегда удается выполнить. </a:t>
            </a:r>
          </a:p>
          <a:p>
            <a:pPr lvl="1">
              <a:spcBef>
                <a:spcPts val="0"/>
              </a:spcBef>
            </a:pPr>
            <a:r>
              <a:rPr lang="ru-RU" sz="2000" dirty="0">
                <a:solidFill>
                  <a:schemeClr val="bg1"/>
                </a:solidFill>
              </a:rPr>
              <a:t>В качестве основных мотивов для использования альтернативных методов нормализации приводятся следующие недостатки классической </a:t>
            </a:r>
            <a:r>
              <a:rPr lang="ru-RU" sz="2000" dirty="0" err="1">
                <a:solidFill>
                  <a:schemeClr val="bg1"/>
                </a:solidFill>
              </a:rPr>
              <a:t>батч</a:t>
            </a:r>
            <a:r>
              <a:rPr lang="ru-RU" sz="2000" dirty="0">
                <a:solidFill>
                  <a:schemeClr val="bg1"/>
                </a:solidFill>
              </a:rPr>
              <a:t>-нормализации:</a:t>
            </a:r>
          </a:p>
          <a:p>
            <a:pPr lvl="1">
              <a:spcBef>
                <a:spcPts val="0"/>
              </a:spcBef>
            </a:pPr>
            <a:r>
              <a:rPr lang="ru-RU" sz="2000" dirty="0">
                <a:solidFill>
                  <a:schemeClr val="bg1"/>
                </a:solidFill>
              </a:rPr>
              <a:t>несоответствие результатов работы во время обучения и работы нейронной сети, а также в случаях </a:t>
            </a:r>
            <a:r>
              <a:rPr lang="ru-RU" sz="2000" dirty="0" err="1">
                <a:solidFill>
                  <a:schemeClr val="bg1"/>
                </a:solidFill>
              </a:rPr>
              <a:t>предобучения</a:t>
            </a:r>
            <a:r>
              <a:rPr lang="ru-RU" sz="2000" dirty="0">
                <a:solidFill>
                  <a:schemeClr val="bg1"/>
                </a:solidFill>
              </a:rPr>
              <a:t> и дообучения на пакетах разного размера или наборах данных с разным размером входных изображений;   </a:t>
            </a:r>
          </a:p>
          <a:p>
            <a:pPr lvl="1">
              <a:spcBef>
                <a:spcPts val="0"/>
              </a:spcBef>
            </a:pPr>
            <a:r>
              <a:rPr lang="ru-RU" sz="2000" dirty="0" err="1">
                <a:solidFill>
                  <a:schemeClr val="bg1"/>
                </a:solidFill>
              </a:rPr>
              <a:t>батч</a:t>
            </a:r>
            <a:r>
              <a:rPr lang="ru-RU" sz="2000" dirty="0">
                <a:solidFill>
                  <a:schemeClr val="bg1"/>
                </a:solidFill>
              </a:rPr>
              <a:t>-нормализация не оказывает регуляризирующего эффекта для небольших размеров </a:t>
            </a:r>
            <a:r>
              <a:rPr lang="ru-RU" sz="2000" dirty="0" err="1">
                <a:solidFill>
                  <a:schemeClr val="bg1"/>
                </a:solidFill>
              </a:rPr>
              <a:t>батча</a:t>
            </a:r>
            <a:r>
              <a:rPr lang="ru-RU" sz="2000" dirty="0">
                <a:solidFill>
                  <a:schemeClr val="bg1"/>
                </a:solidFill>
              </a:rPr>
              <a:t> (порядка нескольких экземпляров данных);   </a:t>
            </a:r>
          </a:p>
          <a:p>
            <a:pPr lvl="1">
              <a:spcBef>
                <a:spcPts val="0"/>
              </a:spcBef>
            </a:pPr>
            <a:r>
              <a:rPr lang="ru-RU" sz="2000" dirty="0">
                <a:solidFill>
                  <a:schemeClr val="bg1"/>
                </a:solidFill>
              </a:rPr>
              <a:t>при длительном обучении сетей с остаточными связями </a:t>
            </a:r>
            <a:r>
              <a:rPr lang="ru-RU" sz="2000" dirty="0" err="1">
                <a:solidFill>
                  <a:schemeClr val="bg1"/>
                </a:solidFill>
              </a:rPr>
              <a:t>батч</a:t>
            </a:r>
            <a:r>
              <a:rPr lang="ru-RU" sz="2000" dirty="0">
                <a:solidFill>
                  <a:schemeClr val="bg1"/>
                </a:solidFill>
              </a:rPr>
              <a:t>-нормализация приводит к преобладанию остаточных связей в слоях (снижает точность обучения).   </a:t>
            </a:r>
            <a:endParaRPr lang="en-US" sz="2000" dirty="0">
              <a:solidFill>
                <a:schemeClr val="bg1"/>
              </a:solidFill>
            </a:endParaRPr>
          </a:p>
          <a:p>
            <a:pPr lvl="1">
              <a:spcBef>
                <a:spcPts val="0"/>
              </a:spcBef>
            </a:pPr>
            <a:r>
              <a:rPr lang="ru-RU" sz="2000" dirty="0" err="1">
                <a:solidFill>
                  <a:schemeClr val="bg1"/>
                </a:solidFill>
              </a:rPr>
              <a:t>Батч</a:t>
            </a:r>
            <a:r>
              <a:rPr lang="ru-RU" sz="2000" dirty="0">
                <a:solidFill>
                  <a:schemeClr val="bg1"/>
                </a:solidFill>
              </a:rPr>
              <a:t>-нормализация вычислительно сложная операция</a:t>
            </a:r>
            <a:r>
              <a:rPr lang="en-US" sz="2000" dirty="0">
                <a:solidFill>
                  <a:schemeClr val="bg1"/>
                </a:solidFill>
              </a:rPr>
              <a:t> – </a:t>
            </a:r>
            <a:r>
              <a:rPr lang="ru-RU" sz="2000" dirty="0">
                <a:solidFill>
                  <a:schemeClr val="bg1"/>
                </a:solidFill>
              </a:rPr>
              <a:t>увеличение времени </a:t>
            </a:r>
            <a:r>
              <a:rPr lang="en-US" sz="2000" dirty="0">
                <a:solidFill>
                  <a:schemeClr val="bg1"/>
                </a:solidFill>
              </a:rPr>
              <a:t>inference</a:t>
            </a:r>
            <a:r>
              <a:rPr lang="ru-RU" sz="2000" dirty="0">
                <a:solidFill>
                  <a:schemeClr val="bg1"/>
                </a:solidFill>
              </a:rPr>
              <a:t>.</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4849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9099" y="365125"/>
            <a:ext cx="11353799" cy="587375"/>
          </a:xfrm>
        </p:spPr>
        <p:txBody>
          <a:bodyPr>
            <a:noAutofit/>
          </a:bodyPr>
          <a:lstStyle/>
          <a:p>
            <a:pPr algn="ctr"/>
            <a:r>
              <a:rPr lang="ru-RU" sz="4800" b="1" dirty="0">
                <a:solidFill>
                  <a:schemeClr val="bg1"/>
                </a:solidFill>
              </a:rPr>
              <a:t>Альтернативы </a:t>
            </a:r>
            <a:r>
              <a:rPr lang="ru-RU" sz="4800" b="1" dirty="0" err="1">
                <a:solidFill>
                  <a:schemeClr val="bg1"/>
                </a:solidFill>
              </a:rPr>
              <a:t>батч</a:t>
            </a:r>
            <a:r>
              <a:rPr lang="ru-RU" sz="4800" b="1" dirty="0">
                <a:solidFill>
                  <a:schemeClr val="bg1"/>
                </a:solidFill>
              </a:rPr>
              <a:t>-норме</a:t>
            </a:r>
            <a:endParaRPr lang="ru-RU" sz="4800"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r>
              <a:rPr lang="ru-RU" sz="2200" dirty="0">
                <a:solidFill>
                  <a:schemeClr val="bg1"/>
                </a:solidFill>
              </a:rPr>
              <a:t>В случаях, когда </a:t>
            </a:r>
            <a:r>
              <a:rPr lang="ru-RU" sz="2200" dirty="0" err="1">
                <a:solidFill>
                  <a:schemeClr val="bg1"/>
                </a:solidFill>
              </a:rPr>
              <a:t>батч</a:t>
            </a:r>
            <a:r>
              <a:rPr lang="ru-RU" sz="2200" dirty="0">
                <a:solidFill>
                  <a:schemeClr val="bg1"/>
                </a:solidFill>
              </a:rPr>
              <a:t>-нормализация не применима могут быть использованы альтернативные подходы. </a:t>
            </a:r>
          </a:p>
          <a:p>
            <a:r>
              <a:rPr lang="ru-RU" sz="2200" dirty="0">
                <a:solidFill>
                  <a:schemeClr val="bg1"/>
                </a:solidFill>
              </a:rPr>
              <a:t>Также открытым остается вопрос о том, что лучше: метод </a:t>
            </a:r>
            <a:r>
              <a:rPr lang="ru-RU" sz="2200" dirty="0" err="1">
                <a:solidFill>
                  <a:schemeClr val="bg1"/>
                </a:solidFill>
              </a:rPr>
              <a:t>дроп</a:t>
            </a:r>
            <a:r>
              <a:rPr lang="ru-RU" sz="2200" dirty="0">
                <a:solidFill>
                  <a:schemeClr val="bg1"/>
                </a:solidFill>
              </a:rPr>
              <a:t>-аутов или </a:t>
            </a:r>
            <a:r>
              <a:rPr lang="ru-RU" sz="2200" dirty="0" err="1">
                <a:solidFill>
                  <a:schemeClr val="bg1"/>
                </a:solidFill>
              </a:rPr>
              <a:t>батч</a:t>
            </a:r>
            <a:r>
              <a:rPr lang="ru-RU" sz="2200" dirty="0">
                <a:solidFill>
                  <a:schemeClr val="bg1"/>
                </a:solidFill>
              </a:rPr>
              <a:t>-нормализация. </a:t>
            </a:r>
          </a:p>
          <a:p>
            <a:r>
              <a:rPr lang="ru-RU" sz="2200" dirty="0">
                <a:solidFill>
                  <a:schemeClr val="bg1"/>
                </a:solidFill>
              </a:rPr>
              <a:t>Отметим, что и в дополнение к данным методам нейронные сети всегда могут быть обучены с использованием классической L1/L2 регуляризации и с использованием аугментации данных. </a:t>
            </a:r>
          </a:p>
          <a:p>
            <a:r>
              <a:rPr lang="ru-RU" sz="2200" dirty="0">
                <a:solidFill>
                  <a:schemeClr val="bg1"/>
                </a:solidFill>
              </a:rPr>
              <a:t>Однако, показано, что L2 регуляризация почти не дает результата в случае </a:t>
            </a:r>
            <a:r>
              <a:rPr lang="ru-RU" sz="2200" dirty="0" err="1">
                <a:solidFill>
                  <a:schemeClr val="bg1"/>
                </a:solidFill>
              </a:rPr>
              <a:t>батч</a:t>
            </a:r>
            <a:r>
              <a:rPr lang="ru-RU" sz="2200" dirty="0">
                <a:solidFill>
                  <a:schemeClr val="bg1"/>
                </a:solidFill>
              </a:rPr>
              <a:t>-нормализации. </a:t>
            </a:r>
          </a:p>
          <a:p>
            <a:r>
              <a:rPr lang="ru-RU" sz="2200" dirty="0">
                <a:solidFill>
                  <a:schemeClr val="bg1"/>
                </a:solidFill>
              </a:rPr>
              <a:t>Также показано, что L2 улучшает работы метода </a:t>
            </a:r>
            <a:r>
              <a:rPr lang="ru-RU" sz="2200" dirty="0" err="1">
                <a:solidFill>
                  <a:schemeClr val="bg1"/>
                </a:solidFill>
              </a:rPr>
              <a:t>дропаутов</a:t>
            </a:r>
            <a:r>
              <a:rPr lang="ru-RU" sz="2200" dirty="0">
                <a:solidFill>
                  <a:schemeClr val="bg1"/>
                </a:solidFill>
              </a:rPr>
              <a:t>. </a:t>
            </a:r>
          </a:p>
          <a:p>
            <a:r>
              <a:rPr lang="ru-RU" sz="2200" dirty="0">
                <a:solidFill>
                  <a:schemeClr val="bg1"/>
                </a:solidFill>
              </a:rPr>
              <a:t>Отметим, что показано,  что аугментация данных методом случайного удаления частей изображений соответствует принципу работы метода </a:t>
            </a:r>
            <a:r>
              <a:rPr lang="ru-RU" sz="2200" dirty="0" err="1">
                <a:solidFill>
                  <a:schemeClr val="bg1"/>
                </a:solidFill>
              </a:rPr>
              <a:t>дропаутов</a:t>
            </a:r>
            <a:r>
              <a:rPr lang="ru-RU" sz="2200" dirty="0">
                <a:solidFill>
                  <a:schemeClr val="bg1"/>
                </a:solidFill>
              </a:rPr>
              <a:t>. </a:t>
            </a:r>
          </a:p>
          <a:p>
            <a:pPr lvl="1"/>
            <a:r>
              <a:rPr lang="ru-RU" sz="2200" dirty="0">
                <a:solidFill>
                  <a:schemeClr val="bg1"/>
                </a:solidFill>
              </a:rPr>
              <a:t>Также данный подход вероятно может быть применен совместно с </a:t>
            </a:r>
            <a:r>
              <a:rPr lang="ru-RU" sz="2200" dirty="0" err="1">
                <a:solidFill>
                  <a:schemeClr val="bg1"/>
                </a:solidFill>
              </a:rPr>
              <a:t>батч</a:t>
            </a:r>
            <a:r>
              <a:rPr lang="ru-RU" sz="2200" dirty="0">
                <a:solidFill>
                  <a:schemeClr val="bg1"/>
                </a:solidFill>
              </a:rPr>
              <a:t>-нормализацией. </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81729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Тенденции</a:t>
            </a:r>
            <a:endParaRPr lang="ru-RU" sz="4800"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r>
              <a:rPr lang="ru-RU" sz="2400" dirty="0">
                <a:solidFill>
                  <a:schemeClr val="bg1"/>
                </a:solidFill>
              </a:rPr>
              <a:t>Задачи компьютерного зрения решаются </a:t>
            </a:r>
            <a:r>
              <a:rPr lang="ru-RU" sz="2400" dirty="0" err="1">
                <a:solidFill>
                  <a:schemeClr val="bg1"/>
                </a:solidFill>
              </a:rPr>
              <a:t>сверточными</a:t>
            </a:r>
            <a:r>
              <a:rPr lang="ru-RU" sz="2400" dirty="0">
                <a:solidFill>
                  <a:schemeClr val="bg1"/>
                </a:solidFill>
              </a:rPr>
              <a:t> сетями. </a:t>
            </a:r>
            <a:endParaRPr lang="en-US" sz="2400" dirty="0">
              <a:solidFill>
                <a:schemeClr val="bg1"/>
              </a:solidFill>
            </a:endParaRPr>
          </a:p>
          <a:p>
            <a:r>
              <a:rPr lang="ru-RU" sz="2400" dirty="0">
                <a:solidFill>
                  <a:schemeClr val="bg1"/>
                </a:solidFill>
              </a:rPr>
              <a:t>При этом сеть включает:</a:t>
            </a:r>
          </a:p>
          <a:p>
            <a:pPr lvl="1"/>
            <a:r>
              <a:rPr lang="ru-RU" dirty="0">
                <a:solidFill>
                  <a:schemeClr val="bg1"/>
                </a:solidFill>
              </a:rPr>
              <a:t>построение архитектур на основании блоков, включающих сверточные слои, слои </a:t>
            </a:r>
            <a:r>
              <a:rPr lang="ru-RU" dirty="0" err="1">
                <a:solidFill>
                  <a:schemeClr val="bg1"/>
                </a:solidFill>
              </a:rPr>
              <a:t>пулнга</a:t>
            </a:r>
            <a:r>
              <a:rPr lang="ru-RU" dirty="0">
                <a:solidFill>
                  <a:schemeClr val="bg1"/>
                </a:solidFill>
              </a:rPr>
              <a:t>, слои внимания и остаточные связи;     </a:t>
            </a:r>
          </a:p>
          <a:p>
            <a:pPr lvl="1"/>
            <a:r>
              <a:rPr lang="ru-RU" dirty="0">
                <a:solidFill>
                  <a:schemeClr val="bg1"/>
                </a:solidFill>
              </a:rPr>
              <a:t>регуляризация обучения путем </a:t>
            </a:r>
            <a:r>
              <a:rPr lang="ru-RU" dirty="0" err="1">
                <a:solidFill>
                  <a:schemeClr val="bg1"/>
                </a:solidFill>
              </a:rPr>
              <a:t>батч</a:t>
            </a:r>
            <a:r>
              <a:rPr lang="ru-RU" dirty="0">
                <a:solidFill>
                  <a:schemeClr val="bg1"/>
                </a:solidFill>
              </a:rPr>
              <a:t>-нормализации или методом </a:t>
            </a:r>
            <a:r>
              <a:rPr lang="ru-RU" dirty="0" err="1">
                <a:solidFill>
                  <a:schemeClr val="bg1"/>
                </a:solidFill>
              </a:rPr>
              <a:t>дропаутов</a:t>
            </a:r>
            <a:r>
              <a:rPr lang="ru-RU" dirty="0">
                <a:solidFill>
                  <a:schemeClr val="bg1"/>
                </a:solidFill>
              </a:rPr>
              <a:t>;</a:t>
            </a:r>
          </a:p>
          <a:p>
            <a:pPr lvl="1"/>
            <a:r>
              <a:rPr lang="ru-RU" dirty="0">
                <a:solidFill>
                  <a:schemeClr val="bg1"/>
                </a:solidFill>
              </a:rPr>
              <a:t>адаптивные методы оптимизации обучения </a:t>
            </a:r>
            <a:r>
              <a:rPr lang="en-US" dirty="0">
                <a:solidFill>
                  <a:schemeClr val="bg1"/>
                </a:solidFill>
              </a:rPr>
              <a:t>(ADAM, </a:t>
            </a:r>
            <a:r>
              <a:rPr lang="en-US" dirty="0" err="1">
                <a:solidFill>
                  <a:schemeClr val="bg1"/>
                </a:solidFill>
              </a:rPr>
              <a:t>RmsProp</a:t>
            </a:r>
            <a:r>
              <a:rPr lang="en-US" dirty="0">
                <a:solidFill>
                  <a:schemeClr val="bg1"/>
                </a:solidFill>
              </a:rPr>
              <a:t>)</a:t>
            </a:r>
            <a:r>
              <a:rPr lang="ru-RU" dirty="0">
                <a:solidFill>
                  <a:schemeClr val="bg1"/>
                </a:solidFill>
              </a:rPr>
              <a:t>; </a:t>
            </a:r>
          </a:p>
          <a:p>
            <a:pPr lvl="1"/>
            <a:r>
              <a:rPr lang="ru-RU" dirty="0">
                <a:solidFill>
                  <a:schemeClr val="bg1"/>
                </a:solidFill>
              </a:rPr>
              <a:t>предпочтительность использования автоматизированных методов подбора архитектур</a:t>
            </a:r>
            <a:r>
              <a:rPr lang="en-US" dirty="0">
                <a:solidFill>
                  <a:schemeClr val="bg1"/>
                </a:solidFill>
              </a:rPr>
              <a:t> (NAS)</a:t>
            </a:r>
            <a:r>
              <a:rPr lang="ru-RU" dirty="0">
                <a:solidFill>
                  <a:schemeClr val="bg1"/>
                </a:solidFill>
              </a:rPr>
              <a:t> для конечных конфигураций аппаратного обеспечения и задачи;    </a:t>
            </a:r>
          </a:p>
          <a:p>
            <a:pPr lvl="1"/>
            <a:r>
              <a:rPr lang="ru-RU" dirty="0">
                <a:solidFill>
                  <a:schemeClr val="bg1"/>
                </a:solidFill>
              </a:rPr>
              <a:t>предпочтительность инициализации параметров путем </a:t>
            </a:r>
            <a:r>
              <a:rPr lang="ru-RU" dirty="0" err="1">
                <a:solidFill>
                  <a:schemeClr val="bg1"/>
                </a:solidFill>
              </a:rPr>
              <a:t>предобучения</a:t>
            </a:r>
            <a:r>
              <a:rPr lang="ru-RU" dirty="0">
                <a:solidFill>
                  <a:schemeClr val="bg1"/>
                </a:solidFill>
              </a:rPr>
              <a:t> нейронных сетей на больших объемов наборах данных или на нескольких объединённых наборах данных.  </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7209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48169" y="202756"/>
            <a:ext cx="10745626" cy="1016444"/>
          </a:xfrm>
        </p:spPr>
        <p:txBody>
          <a:bodyPr>
            <a:normAutofit/>
          </a:bodyPr>
          <a:lstStyle/>
          <a:p>
            <a:pPr algn="ctr"/>
            <a:r>
              <a:rPr lang="ru-RU" sz="4800" b="1" dirty="0">
                <a:solidFill>
                  <a:schemeClr val="bg1"/>
                </a:solidFill>
              </a:rPr>
              <a:t>Другие  методы нормализации </a:t>
            </a:r>
          </a:p>
        </p:txBody>
      </p:sp>
      <p:sp>
        <p:nvSpPr>
          <p:cNvPr id="3" name="Объект 2"/>
          <p:cNvSpPr>
            <a:spLocks noGrp="1"/>
          </p:cNvSpPr>
          <p:nvPr>
            <p:ph idx="1"/>
          </p:nvPr>
        </p:nvSpPr>
        <p:spPr>
          <a:xfrm>
            <a:off x="316193" y="726393"/>
            <a:ext cx="11579551" cy="5725682"/>
          </a:xfrm>
        </p:spPr>
        <p:txBody>
          <a:bodyPr>
            <a:noAutofit/>
          </a:bodyPr>
          <a:lstStyle/>
          <a:p>
            <a:pPr marL="0" lvl="0" indent="0" eaLnBrk="0" fontAlgn="base" hangingPunct="0">
              <a:lnSpc>
                <a:spcPct val="100000"/>
              </a:lnSpc>
              <a:spcBef>
                <a:spcPct val="0"/>
              </a:spcBef>
              <a:spcAft>
                <a:spcPct val="0"/>
              </a:spcAft>
              <a:buNone/>
            </a:pPr>
            <a:endParaRPr lang="ru-RU" altLang="ru-RU" sz="2000" dirty="0">
              <a:latin typeface="Arial" panose="020B0604020202020204" pitchFamily="34" charset="0"/>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None/>
            </a:pPr>
            <a:endParaRPr lang="ru-RU" altLang="ru-RU" sz="2000" dirty="0"/>
          </a:p>
          <a:p>
            <a:pPr marL="457200" lvl="1" indent="0" eaLnBrk="0" fontAlgn="base" hangingPunct="0">
              <a:lnSpc>
                <a:spcPct val="100000"/>
              </a:lnSpc>
              <a:spcBef>
                <a:spcPts val="600"/>
              </a:spcBef>
              <a:spcAft>
                <a:spcPct val="0"/>
              </a:spcAft>
              <a:buNone/>
            </a:pPr>
            <a:r>
              <a:rPr lang="ru-RU" altLang="ru-RU" sz="2000" dirty="0">
                <a:cs typeface="Times New Roman" panose="02020603050405020304" pitchFamily="18" charset="0"/>
              </a:rPr>
              <a:t/>
            </a:r>
            <a:br>
              <a:rPr lang="ru-RU" altLang="ru-RU" sz="2000" dirty="0">
                <a:cs typeface="Times New Roman" panose="02020603050405020304" pitchFamily="18" charset="0"/>
              </a:rPr>
            </a:br>
            <a:endParaRPr lang="ru-RU" altLang="ru-RU" sz="2000" dirty="0">
              <a:cs typeface="Times New Roman" panose="02020603050405020304" pitchFamily="18" charset="0"/>
            </a:endParaRPr>
          </a:p>
          <a:p>
            <a:pPr>
              <a:lnSpc>
                <a:spcPct val="100000"/>
              </a:lnSpc>
              <a:spcBef>
                <a:spcPts val="600"/>
              </a:spcBef>
            </a:pPr>
            <a:endParaRPr lang="ru-RU" sz="2000" dirty="0">
              <a:cs typeface="Times New Roman" panose="02020603050405020304" pitchFamily="18" charset="0"/>
            </a:endParaRPr>
          </a:p>
        </p:txBody>
      </p:sp>
      <p:sp>
        <p:nvSpPr>
          <p:cNvPr id="4"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4" name="Прямоугольник 13"/>
          <p:cNvSpPr/>
          <p:nvPr/>
        </p:nvSpPr>
        <p:spPr>
          <a:xfrm>
            <a:off x="398803" y="933220"/>
            <a:ext cx="11112382" cy="2539157"/>
          </a:xfrm>
          <a:prstGeom prst="rect">
            <a:avLst/>
          </a:prstGeom>
        </p:spPr>
        <p:txBody>
          <a:bodyPr wrap="square">
            <a:spAutoFit/>
          </a:bodyPr>
          <a:lstStyle/>
          <a:p>
            <a:pPr marL="285750" lvl="0" indent="-285750" eaLnBrk="0" fontAlgn="base" hangingPunct="0">
              <a:spcBef>
                <a:spcPct val="0"/>
              </a:spcBef>
              <a:spcAft>
                <a:spcPts val="600"/>
              </a:spcAft>
              <a:buFont typeface="Arial" panose="020B0604020202020204" pitchFamily="34" charset="0"/>
              <a:buChar char="•"/>
            </a:pPr>
            <a:r>
              <a:rPr lang="ru-RU" altLang="ru-RU" b="1" dirty="0">
                <a:solidFill>
                  <a:schemeClr val="bg1"/>
                </a:solidFill>
              </a:rPr>
              <a:t>Нормализация слоя </a:t>
            </a:r>
            <a:r>
              <a:rPr lang="en-US" altLang="ru-RU" b="1" dirty="0">
                <a:solidFill>
                  <a:schemeClr val="bg1"/>
                </a:solidFill>
              </a:rPr>
              <a:t>(Layer Norm)</a:t>
            </a:r>
            <a:r>
              <a:rPr lang="ru-RU" altLang="ru-RU" b="1" dirty="0">
                <a:solidFill>
                  <a:schemeClr val="bg1"/>
                </a:solidFill>
              </a:rPr>
              <a:t> – </a:t>
            </a:r>
            <a:r>
              <a:rPr lang="ru-RU" altLang="ru-RU" dirty="0">
                <a:solidFill>
                  <a:schemeClr val="bg1"/>
                </a:solidFill>
              </a:rPr>
              <a:t>усреднение по слою, популярно в </a:t>
            </a:r>
            <a:r>
              <a:rPr lang="ru-RU" altLang="ru-RU" dirty="0" err="1">
                <a:solidFill>
                  <a:schemeClr val="bg1"/>
                </a:solidFill>
              </a:rPr>
              <a:t>трансформерах</a:t>
            </a:r>
            <a:r>
              <a:rPr lang="ru-RU" altLang="ru-RU" dirty="0">
                <a:solidFill>
                  <a:schemeClr val="bg1"/>
                </a:solidFill>
              </a:rPr>
              <a:t>, среднее и дисперсия считаются как в тренировке, так и в тесте.</a:t>
            </a:r>
            <a:endParaRPr lang="ru-RU" altLang="ru-RU" b="1" dirty="0">
              <a:solidFill>
                <a:schemeClr val="bg1"/>
              </a:solidFill>
            </a:endParaRPr>
          </a:p>
          <a:p>
            <a:pPr marL="285750" lvl="0" indent="-285750" eaLnBrk="0" fontAlgn="base" hangingPunct="0">
              <a:spcBef>
                <a:spcPct val="0"/>
              </a:spcBef>
              <a:spcAft>
                <a:spcPts val="600"/>
              </a:spcAft>
              <a:buFont typeface="Arial" panose="020B0604020202020204" pitchFamily="34" charset="0"/>
              <a:buChar char="•"/>
            </a:pPr>
            <a:r>
              <a:rPr lang="ru-RU" altLang="ru-RU" b="1" dirty="0" err="1">
                <a:solidFill>
                  <a:schemeClr val="bg1"/>
                </a:solidFill>
              </a:rPr>
              <a:t>Экземплярная</a:t>
            </a:r>
            <a:r>
              <a:rPr lang="ru-RU" altLang="ru-RU" b="1" dirty="0">
                <a:solidFill>
                  <a:schemeClr val="bg1"/>
                </a:solidFill>
              </a:rPr>
              <a:t> нормализация</a:t>
            </a:r>
            <a:r>
              <a:rPr lang="ru-RU" altLang="ru-RU" dirty="0">
                <a:solidFill>
                  <a:schemeClr val="bg1"/>
                </a:solidFill>
              </a:rPr>
              <a:t> </a:t>
            </a:r>
            <a:r>
              <a:rPr lang="en-US" altLang="ru-RU" dirty="0">
                <a:solidFill>
                  <a:schemeClr val="bg1"/>
                </a:solidFill>
              </a:rPr>
              <a:t>(</a:t>
            </a:r>
            <a:r>
              <a:rPr lang="en-US" altLang="ru-RU" b="1" dirty="0">
                <a:solidFill>
                  <a:schemeClr val="bg1"/>
                </a:solidFill>
              </a:rPr>
              <a:t>Instance Norm</a:t>
            </a:r>
            <a:r>
              <a:rPr lang="en-US" altLang="ru-RU" dirty="0">
                <a:solidFill>
                  <a:schemeClr val="bg1"/>
                </a:solidFill>
              </a:rPr>
              <a:t>)</a:t>
            </a:r>
            <a:r>
              <a:rPr lang="ru-RU" altLang="ru-RU" dirty="0">
                <a:solidFill>
                  <a:schemeClr val="bg1"/>
                </a:solidFill>
              </a:rPr>
              <a:t>:</a:t>
            </a:r>
            <a:r>
              <a:rPr lang="ru-RU" altLang="ru-RU" b="1" dirty="0">
                <a:solidFill>
                  <a:schemeClr val="bg1"/>
                </a:solidFill>
              </a:rPr>
              <a:t> – </a:t>
            </a:r>
            <a:r>
              <a:rPr lang="ru-RU" altLang="ru-RU" dirty="0">
                <a:solidFill>
                  <a:schemeClr val="bg1"/>
                </a:solidFill>
              </a:rPr>
              <a:t>используют</a:t>
            </a:r>
            <a:r>
              <a:rPr lang="ru-RU" altLang="ru-RU" b="1" dirty="0">
                <a:solidFill>
                  <a:schemeClr val="bg1"/>
                </a:solidFill>
              </a:rPr>
              <a:t> </a:t>
            </a:r>
            <a:r>
              <a:rPr lang="ru-RU" altLang="ru-RU" dirty="0">
                <a:solidFill>
                  <a:schemeClr val="bg1"/>
                </a:solidFill>
              </a:rPr>
              <a:t>в некоторых сетях переноса стиля</a:t>
            </a:r>
            <a:r>
              <a:rPr lang="ru-RU" altLang="ru-RU" b="1" dirty="0">
                <a:solidFill>
                  <a:schemeClr val="bg1"/>
                </a:solidFill>
              </a:rPr>
              <a:t>, </a:t>
            </a:r>
            <a:r>
              <a:rPr lang="ru-RU" altLang="ru-RU" dirty="0">
                <a:solidFill>
                  <a:schemeClr val="bg1"/>
                </a:solidFill>
              </a:rPr>
              <a:t>нормализация вдоль осей изображения (H,W), на тесте как </a:t>
            </a:r>
            <a:r>
              <a:rPr lang="ru-RU" altLang="ru-RU" dirty="0" err="1">
                <a:solidFill>
                  <a:schemeClr val="bg1"/>
                </a:solidFill>
              </a:rPr>
              <a:t>батч</a:t>
            </a:r>
            <a:r>
              <a:rPr lang="ru-RU" altLang="ru-RU" dirty="0">
                <a:solidFill>
                  <a:schemeClr val="bg1"/>
                </a:solidFill>
              </a:rPr>
              <a:t>-норм. смысл  такой же как от </a:t>
            </a:r>
            <a:r>
              <a:rPr lang="ru-RU" altLang="ru-RU" dirty="0" err="1">
                <a:solidFill>
                  <a:schemeClr val="bg1"/>
                </a:solidFill>
              </a:rPr>
              <a:t>автоконтраста</a:t>
            </a:r>
            <a:r>
              <a:rPr lang="ru-RU" altLang="ru-RU" dirty="0">
                <a:solidFill>
                  <a:schemeClr val="bg1"/>
                </a:solidFill>
              </a:rPr>
              <a:t>. </a:t>
            </a:r>
            <a:endParaRPr lang="ru-RU" altLang="ru-RU" b="1" dirty="0">
              <a:solidFill>
                <a:schemeClr val="bg1"/>
              </a:solidFill>
            </a:endParaRPr>
          </a:p>
          <a:p>
            <a:pPr marL="285750" lvl="0" indent="-285750" eaLnBrk="0" fontAlgn="base" hangingPunct="0">
              <a:spcBef>
                <a:spcPct val="0"/>
              </a:spcBef>
              <a:spcAft>
                <a:spcPts val="600"/>
              </a:spcAft>
              <a:buFont typeface="Arial" panose="020B0604020202020204" pitchFamily="34" charset="0"/>
              <a:buChar char="•"/>
            </a:pPr>
            <a:r>
              <a:rPr lang="ru-RU" altLang="ru-RU" b="1" dirty="0">
                <a:solidFill>
                  <a:schemeClr val="bg1"/>
                </a:solidFill>
              </a:rPr>
              <a:t>Групповая нормализация</a:t>
            </a:r>
            <a:r>
              <a:rPr lang="en-US" altLang="ru-RU" b="1" dirty="0">
                <a:solidFill>
                  <a:schemeClr val="bg1"/>
                </a:solidFill>
              </a:rPr>
              <a:t> </a:t>
            </a:r>
            <a:r>
              <a:rPr lang="en-US" altLang="ru-RU" dirty="0">
                <a:solidFill>
                  <a:schemeClr val="bg1"/>
                </a:solidFill>
              </a:rPr>
              <a:t>(</a:t>
            </a:r>
            <a:r>
              <a:rPr lang="en-US" altLang="ru-RU" b="1" dirty="0">
                <a:solidFill>
                  <a:schemeClr val="bg1"/>
                </a:solidFill>
              </a:rPr>
              <a:t>Group Norm</a:t>
            </a:r>
            <a:r>
              <a:rPr lang="en-US" altLang="ru-RU" dirty="0">
                <a:solidFill>
                  <a:schemeClr val="bg1"/>
                </a:solidFill>
              </a:rPr>
              <a:t>) </a:t>
            </a:r>
            <a:r>
              <a:rPr lang="ru-RU" altLang="ru-RU" dirty="0">
                <a:solidFill>
                  <a:schemeClr val="bg1"/>
                </a:solidFill>
              </a:rPr>
              <a:t>: нормализация по несколько экземпляров каждого слоя, в остальном как нормализация слоя. Предложена как альтернатива </a:t>
            </a:r>
            <a:r>
              <a:rPr lang="ru-RU" altLang="ru-RU" dirty="0" err="1">
                <a:solidFill>
                  <a:schemeClr val="bg1"/>
                </a:solidFill>
              </a:rPr>
              <a:t>батч</a:t>
            </a:r>
            <a:r>
              <a:rPr lang="ru-RU" altLang="ru-RU" dirty="0">
                <a:solidFill>
                  <a:schemeClr val="bg1"/>
                </a:solidFill>
              </a:rPr>
              <a:t>-норме для маленьких выборок.</a:t>
            </a:r>
            <a:endParaRPr lang="ru-RU" altLang="ru-RU" b="1" dirty="0">
              <a:solidFill>
                <a:schemeClr val="bg1"/>
              </a:solidFill>
            </a:endParaRPr>
          </a:p>
          <a:p>
            <a:pPr marL="285750" indent="-285750" eaLnBrk="0" fontAlgn="base" hangingPunct="0">
              <a:spcBef>
                <a:spcPct val="0"/>
              </a:spcBef>
              <a:spcAft>
                <a:spcPts val="600"/>
              </a:spcAft>
              <a:buFont typeface="Arial" panose="020B0604020202020204" pitchFamily="34" charset="0"/>
              <a:buChar char="•"/>
            </a:pPr>
            <a:r>
              <a:rPr lang="ru-RU" altLang="ru-RU" b="1" dirty="0">
                <a:solidFill>
                  <a:schemeClr val="bg1"/>
                </a:solidFill>
              </a:rPr>
              <a:t>Переключаемая норма</a:t>
            </a:r>
            <a:r>
              <a:rPr lang="en-US" altLang="ru-RU" b="1" dirty="0">
                <a:solidFill>
                  <a:schemeClr val="bg1"/>
                </a:solidFill>
              </a:rPr>
              <a:t> (Switch Norm</a:t>
            </a:r>
            <a:r>
              <a:rPr lang="en-US" altLang="ru-RU" dirty="0">
                <a:solidFill>
                  <a:schemeClr val="bg1"/>
                </a:solidFill>
              </a:rPr>
              <a:t>)</a:t>
            </a:r>
            <a:r>
              <a:rPr lang="ru-RU" altLang="ru-RU" dirty="0">
                <a:solidFill>
                  <a:schemeClr val="bg1"/>
                </a:solidFill>
              </a:rPr>
              <a:t>: комбинация других типов (</a:t>
            </a:r>
            <a:r>
              <a:rPr lang="ru-RU" altLang="ru-RU" dirty="0" err="1">
                <a:solidFill>
                  <a:schemeClr val="bg1"/>
                </a:solidFill>
              </a:rPr>
              <a:t>напр</a:t>
            </a:r>
            <a:r>
              <a:rPr lang="ru-RU" altLang="ru-RU" dirty="0">
                <a:solidFill>
                  <a:schemeClr val="bg1"/>
                </a:solidFill>
              </a:rPr>
              <a:t>, </a:t>
            </a:r>
            <a:r>
              <a:rPr lang="ru-RU" altLang="ru-RU" dirty="0" err="1">
                <a:solidFill>
                  <a:schemeClr val="bg1"/>
                </a:solidFill>
              </a:rPr>
              <a:t>батч</a:t>
            </a:r>
            <a:r>
              <a:rPr lang="ru-RU" altLang="ru-RU" dirty="0">
                <a:solidFill>
                  <a:schemeClr val="bg1"/>
                </a:solidFill>
              </a:rPr>
              <a:t> и слой)</a:t>
            </a:r>
            <a:r>
              <a:rPr lang="en-US" altLang="ru-RU" dirty="0">
                <a:solidFill>
                  <a:schemeClr val="bg1"/>
                </a:solidFill>
              </a:rPr>
              <a:t>.</a:t>
            </a:r>
            <a:endParaRPr lang="ru-RU" altLang="ru-RU" dirty="0">
              <a:solidFill>
                <a:schemeClr val="bg1"/>
              </a:solidFill>
            </a:endParaRPr>
          </a:p>
        </p:txBody>
      </p:sp>
      <p:sp>
        <p:nvSpPr>
          <p:cNvPr id="8"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1" name="Рисунок 10"/>
          <p:cNvPicPr>
            <a:picLocks noChangeAspect="1"/>
          </p:cNvPicPr>
          <p:nvPr/>
        </p:nvPicPr>
        <p:blipFill>
          <a:blip r:embed="rId2"/>
          <a:stretch>
            <a:fillRect/>
          </a:stretch>
        </p:blipFill>
        <p:spPr>
          <a:xfrm>
            <a:off x="398803" y="3679205"/>
            <a:ext cx="8666445" cy="2336627"/>
          </a:xfrm>
          <a:prstGeom prst="rect">
            <a:avLst/>
          </a:prstGeom>
        </p:spPr>
      </p:pic>
      <p:sp>
        <p:nvSpPr>
          <p:cNvPr id="13" name="AutoShape 5"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5" name="Рисунок 14"/>
          <p:cNvPicPr>
            <a:picLocks noChangeAspect="1"/>
          </p:cNvPicPr>
          <p:nvPr/>
        </p:nvPicPr>
        <p:blipFill>
          <a:blip r:embed="rId3"/>
          <a:stretch>
            <a:fillRect/>
          </a:stretch>
        </p:blipFill>
        <p:spPr>
          <a:xfrm>
            <a:off x="8974420" y="3682585"/>
            <a:ext cx="2619375" cy="2876550"/>
          </a:xfrm>
          <a:prstGeom prst="rect">
            <a:avLst/>
          </a:prstGeom>
        </p:spPr>
      </p:pic>
    </p:spTree>
    <p:extLst>
      <p:ext uri="{BB962C8B-B14F-4D97-AF65-F5344CB8AC3E}">
        <p14:creationId xmlns:p14="http://schemas.microsoft.com/office/powerpoint/2010/main" val="1054940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15340" y="90805"/>
            <a:ext cx="10515600" cy="987425"/>
          </a:xfrm>
        </p:spPr>
        <p:txBody>
          <a:bodyPr>
            <a:normAutofit/>
          </a:bodyPr>
          <a:lstStyle/>
          <a:p>
            <a:pPr algn="ctr"/>
            <a:r>
              <a:rPr lang="ru-RU" sz="4800" b="1" dirty="0">
                <a:solidFill>
                  <a:schemeClr val="bg1">
                    <a:lumMod val="95000"/>
                  </a:schemeClr>
                </a:solidFill>
              </a:rPr>
              <a:t>Архитектура </a:t>
            </a:r>
            <a:r>
              <a:rPr lang="en-US" sz="4800" b="1" dirty="0" err="1">
                <a:solidFill>
                  <a:schemeClr val="bg1">
                    <a:lumMod val="95000"/>
                  </a:schemeClr>
                </a:solidFill>
              </a:rPr>
              <a:t>LeNet</a:t>
            </a:r>
            <a:r>
              <a:rPr lang="en-US" sz="4800" b="1" dirty="0">
                <a:solidFill>
                  <a:schemeClr val="bg1">
                    <a:lumMod val="95000"/>
                  </a:schemeClr>
                </a:solidFill>
              </a:rPr>
              <a:t> </a:t>
            </a:r>
            <a:endParaRPr lang="ru-RU" sz="4800" b="1" dirty="0">
              <a:solidFill>
                <a:schemeClr val="bg1">
                  <a:lumMod val="95000"/>
                </a:schemeClr>
              </a:solidFill>
            </a:endParaRPr>
          </a:p>
        </p:txBody>
      </p:sp>
      <p:sp>
        <p:nvSpPr>
          <p:cNvPr id="3" name="Объект 2"/>
          <p:cNvSpPr>
            <a:spLocks noGrp="1"/>
          </p:cNvSpPr>
          <p:nvPr>
            <p:ph idx="1"/>
          </p:nvPr>
        </p:nvSpPr>
        <p:spPr>
          <a:xfrm>
            <a:off x="464821" y="1078230"/>
            <a:ext cx="11515724" cy="5457824"/>
          </a:xfrm>
        </p:spPr>
        <p:txBody>
          <a:bodyPr>
            <a:normAutofit/>
          </a:bodyPr>
          <a:lstStyle/>
          <a:p>
            <a:r>
              <a:rPr lang="en-US" sz="2400" dirty="0" err="1">
                <a:solidFill>
                  <a:schemeClr val="bg1"/>
                </a:solidFill>
              </a:rPr>
              <a:t>Cognitron</a:t>
            </a:r>
            <a:r>
              <a:rPr lang="en-US" sz="2400" dirty="0">
                <a:solidFill>
                  <a:schemeClr val="bg1"/>
                </a:solidFill>
              </a:rPr>
              <a:t> 1975, </a:t>
            </a:r>
            <a:r>
              <a:rPr lang="en-US" sz="2400" dirty="0" err="1">
                <a:solidFill>
                  <a:schemeClr val="bg1"/>
                </a:solidFill>
              </a:rPr>
              <a:t>Neocognitron</a:t>
            </a:r>
            <a:r>
              <a:rPr lang="en-US" sz="2400" dirty="0">
                <a:solidFill>
                  <a:schemeClr val="bg1"/>
                </a:solidFill>
              </a:rPr>
              <a:t> 1980 – </a:t>
            </a:r>
            <a:r>
              <a:rPr lang="ru-RU" sz="2400" dirty="0">
                <a:solidFill>
                  <a:schemeClr val="bg1"/>
                </a:solidFill>
              </a:rPr>
              <a:t>предтече сверточных сетей</a:t>
            </a:r>
          </a:p>
          <a:p>
            <a:r>
              <a:rPr lang="en-US" sz="2400" dirty="0" err="1">
                <a:solidFill>
                  <a:schemeClr val="bg1"/>
                </a:solidFill>
              </a:rPr>
              <a:t>ConvNet</a:t>
            </a:r>
            <a:r>
              <a:rPr lang="en-US" sz="2400" dirty="0">
                <a:solidFill>
                  <a:schemeClr val="bg1"/>
                </a:solidFill>
              </a:rPr>
              <a:t> 1989 – </a:t>
            </a:r>
            <a:r>
              <a:rPr lang="ru-RU" sz="2400" dirty="0">
                <a:solidFill>
                  <a:schemeClr val="bg1"/>
                </a:solidFill>
              </a:rPr>
              <a:t>первая </a:t>
            </a:r>
            <a:r>
              <a:rPr lang="ru-RU" sz="2400" dirty="0" err="1">
                <a:solidFill>
                  <a:schemeClr val="bg1"/>
                </a:solidFill>
              </a:rPr>
              <a:t>сверточная</a:t>
            </a:r>
            <a:r>
              <a:rPr lang="ru-RU" sz="2400" dirty="0">
                <a:solidFill>
                  <a:schemeClr val="bg1"/>
                </a:solidFill>
              </a:rPr>
              <a:t> сеть</a:t>
            </a:r>
          </a:p>
          <a:p>
            <a:r>
              <a:rPr lang="en-US" sz="2400" dirty="0" err="1">
                <a:solidFill>
                  <a:schemeClr val="bg1"/>
                </a:solidFill>
              </a:rPr>
              <a:t>LeNet</a:t>
            </a:r>
            <a:r>
              <a:rPr lang="en-US" sz="2400" dirty="0">
                <a:solidFill>
                  <a:schemeClr val="bg1"/>
                </a:solidFill>
              </a:rPr>
              <a:t> 1998 – </a:t>
            </a:r>
            <a:r>
              <a:rPr lang="ru-RU" sz="2400" dirty="0">
                <a:solidFill>
                  <a:schemeClr val="bg1"/>
                </a:solidFill>
              </a:rPr>
              <a:t>модификация </a:t>
            </a:r>
            <a:r>
              <a:rPr lang="en-US" sz="2400" dirty="0" err="1">
                <a:solidFill>
                  <a:schemeClr val="bg1"/>
                </a:solidFill>
              </a:rPr>
              <a:t>ConvNet</a:t>
            </a:r>
            <a:r>
              <a:rPr lang="ru-RU" sz="2400" dirty="0">
                <a:solidFill>
                  <a:schemeClr val="bg1"/>
                </a:solidFill>
              </a:rPr>
              <a:t> – первая сеть в современном смысле.</a:t>
            </a:r>
          </a:p>
        </p:txBody>
      </p:sp>
      <p:sp>
        <p:nvSpPr>
          <p:cNvPr id="7" name="TextBox 6"/>
          <p:cNvSpPr txBox="1"/>
          <p:nvPr/>
        </p:nvSpPr>
        <p:spPr>
          <a:xfrm>
            <a:off x="333286" y="2877173"/>
            <a:ext cx="3525367" cy="3131627"/>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solidFill>
                  <a:schemeClr val="bg1"/>
                </a:solidFill>
              </a:rPr>
              <a:t>LeNet</a:t>
            </a:r>
            <a:r>
              <a:rPr lang="en-US" sz="2000" dirty="0">
                <a:solidFill>
                  <a:schemeClr val="bg1"/>
                </a:solidFill>
              </a:rPr>
              <a:t> – 5 </a:t>
            </a:r>
            <a:r>
              <a:rPr lang="ru-RU" sz="2000" dirty="0">
                <a:solidFill>
                  <a:schemeClr val="bg1"/>
                </a:solidFill>
              </a:rPr>
              <a:t>слоев, </a:t>
            </a:r>
          </a:p>
          <a:p>
            <a:pPr marL="285750" indent="-285750">
              <a:buFont typeface="Arial" panose="020B0604020202020204" pitchFamily="34" charset="0"/>
              <a:buChar char="•"/>
            </a:pPr>
            <a:r>
              <a:rPr lang="ru-RU" sz="2000" dirty="0">
                <a:solidFill>
                  <a:schemeClr val="bg1"/>
                </a:solidFill>
              </a:rPr>
              <a:t>Концепты:</a:t>
            </a:r>
            <a:endParaRPr lang="en-US" sz="2000" dirty="0">
              <a:solidFill>
                <a:schemeClr val="bg1"/>
              </a:solidFill>
            </a:endParaRPr>
          </a:p>
          <a:p>
            <a:pPr marL="538163" lvl="1" indent="-285750">
              <a:spcBef>
                <a:spcPts val="300"/>
              </a:spcBef>
              <a:buFont typeface="Arial" panose="020B0604020202020204" pitchFamily="34" charset="0"/>
              <a:buChar char="•"/>
            </a:pPr>
            <a:r>
              <a:rPr lang="ru-RU" sz="2000" dirty="0" err="1">
                <a:solidFill>
                  <a:schemeClr val="bg1"/>
                </a:solidFill>
              </a:rPr>
              <a:t>Пулинг</a:t>
            </a:r>
            <a:r>
              <a:rPr lang="en-US" sz="2000" dirty="0">
                <a:solidFill>
                  <a:schemeClr val="bg1"/>
                </a:solidFill>
              </a:rPr>
              <a:t> (average pooling);</a:t>
            </a:r>
            <a:endParaRPr lang="ru-RU" sz="2000" dirty="0">
              <a:solidFill>
                <a:schemeClr val="bg1"/>
              </a:solidFill>
            </a:endParaRPr>
          </a:p>
          <a:p>
            <a:pPr marL="538163" lvl="1" indent="-285750">
              <a:spcBef>
                <a:spcPts val="300"/>
              </a:spcBef>
              <a:buFont typeface="Arial" panose="020B0604020202020204" pitchFamily="34" charset="0"/>
              <a:buChar char="•"/>
            </a:pPr>
            <a:r>
              <a:rPr lang="en-US" sz="2000" dirty="0">
                <a:solidFill>
                  <a:schemeClr val="bg1"/>
                </a:solidFill>
              </a:rPr>
              <a:t>SGD with </a:t>
            </a:r>
            <a:r>
              <a:rPr lang="en-US" sz="2000" dirty="0" smtClean="0">
                <a:solidFill>
                  <a:schemeClr val="bg1"/>
                </a:solidFill>
              </a:rPr>
              <a:t>momentum;</a:t>
            </a:r>
            <a:endParaRPr lang="en-US" sz="2000" dirty="0">
              <a:solidFill>
                <a:schemeClr val="bg1"/>
              </a:solidFill>
            </a:endParaRPr>
          </a:p>
          <a:p>
            <a:pPr marL="538163" lvl="1" indent="-285750">
              <a:spcBef>
                <a:spcPts val="300"/>
              </a:spcBef>
              <a:buFont typeface="Arial" panose="020B0604020202020204" pitchFamily="34" charset="0"/>
              <a:buChar char="•"/>
            </a:pPr>
            <a:r>
              <a:rPr lang="en-US" sz="2000" dirty="0">
                <a:solidFill>
                  <a:schemeClr val="bg1"/>
                </a:solidFill>
              </a:rPr>
              <a:t>Learning rate scheduler;</a:t>
            </a:r>
          </a:p>
          <a:p>
            <a:pPr marL="538163" lvl="1" indent="-285750">
              <a:spcBef>
                <a:spcPts val="300"/>
              </a:spcBef>
              <a:buFont typeface="Arial" panose="020B0604020202020204" pitchFamily="34" charset="0"/>
              <a:buChar char="•"/>
            </a:pPr>
            <a:r>
              <a:rPr lang="ru-RU" sz="2000" dirty="0">
                <a:solidFill>
                  <a:schemeClr val="bg1"/>
                </a:solidFill>
              </a:rPr>
              <a:t>Кросс </a:t>
            </a:r>
            <a:r>
              <a:rPr lang="ru-RU" sz="2000" dirty="0" err="1">
                <a:solidFill>
                  <a:schemeClr val="bg1"/>
                </a:solidFill>
              </a:rPr>
              <a:t>валидация</a:t>
            </a:r>
            <a:r>
              <a:rPr lang="ru-RU" sz="2000" dirty="0">
                <a:solidFill>
                  <a:schemeClr val="bg1"/>
                </a:solidFill>
              </a:rPr>
              <a:t>  и</a:t>
            </a:r>
          </a:p>
          <a:p>
            <a:pPr marL="803275" lvl="2" indent="-179388">
              <a:spcBef>
                <a:spcPts val="300"/>
              </a:spcBef>
              <a:buFont typeface="Arial" panose="020B0604020202020204" pitchFamily="34" charset="0"/>
              <a:buChar char="•"/>
              <a:tabLst>
                <a:tab pos="803275" algn="l"/>
              </a:tabLst>
            </a:pPr>
            <a:r>
              <a:rPr lang="ru-RU" sz="2000" dirty="0">
                <a:solidFill>
                  <a:schemeClr val="bg1"/>
                </a:solidFill>
              </a:rPr>
              <a:t>ранняя остановка</a:t>
            </a:r>
            <a:r>
              <a:rPr lang="en-US" sz="2000" dirty="0">
                <a:solidFill>
                  <a:schemeClr val="bg1"/>
                </a:solidFill>
              </a:rPr>
              <a:t>;</a:t>
            </a:r>
          </a:p>
          <a:p>
            <a:pPr marL="538163" lvl="1" indent="-285750">
              <a:spcBef>
                <a:spcPts val="300"/>
              </a:spcBef>
              <a:buFont typeface="Arial" panose="020B0604020202020204" pitchFamily="34" charset="0"/>
              <a:buChar char="•"/>
            </a:pPr>
            <a:r>
              <a:rPr lang="ru-RU" sz="2000" dirty="0">
                <a:solidFill>
                  <a:schemeClr val="bg1"/>
                </a:solidFill>
              </a:rPr>
              <a:t>Инициализация </a:t>
            </a:r>
            <a:r>
              <a:rPr lang="ru-RU" sz="2000" dirty="0" err="1">
                <a:solidFill>
                  <a:schemeClr val="bg1"/>
                </a:solidFill>
              </a:rPr>
              <a:t>Лекуна</a:t>
            </a:r>
            <a:r>
              <a:rPr lang="en-US" sz="2000" dirty="0">
                <a:solidFill>
                  <a:schemeClr val="bg1"/>
                </a:solidFill>
              </a:rPr>
              <a:t>;</a:t>
            </a:r>
            <a:r>
              <a:rPr lang="ru-RU" sz="2000" dirty="0">
                <a:solidFill>
                  <a:schemeClr val="bg1"/>
                </a:solidFill>
              </a:rPr>
              <a:t> </a:t>
            </a:r>
          </a:p>
          <a:p>
            <a:pPr marL="538163" lvl="1" indent="-285750">
              <a:spcBef>
                <a:spcPts val="300"/>
              </a:spcBef>
              <a:buFont typeface="Arial" panose="020B0604020202020204" pitchFamily="34" charset="0"/>
              <a:buChar char="•"/>
            </a:pPr>
            <a:r>
              <a:rPr lang="ru-RU" sz="2000" dirty="0">
                <a:solidFill>
                  <a:schemeClr val="bg1"/>
                </a:solidFill>
              </a:rPr>
              <a:t>Групповая свертка.</a:t>
            </a:r>
          </a:p>
        </p:txBody>
      </p:sp>
      <p:pic>
        <p:nvPicPr>
          <p:cNvPr id="1026" name="Picture 2">
            <a:extLst>
              <a:ext uri="{FF2B5EF4-FFF2-40B4-BE49-F238E27FC236}">
                <a16:creationId xmlns:a16="http://schemas.microsoft.com/office/drawing/2014/main" id="{54945A7C-2E8A-824F-B1D8-CD6E211865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937" y="2535322"/>
            <a:ext cx="7874000" cy="3738099"/>
          </a:xfrm>
          <a:prstGeom prst="rect">
            <a:avLst/>
          </a:prstGeom>
          <a:solidFill>
            <a:srgbClr val="F7F7F7"/>
          </a:solidFill>
        </p:spPr>
      </p:pic>
      <p:sp>
        <p:nvSpPr>
          <p:cNvPr id="6" name="Прямоугольник 5">
            <a:extLst>
              <a:ext uri="{FF2B5EF4-FFF2-40B4-BE49-F238E27FC236}">
                <a16:creationId xmlns:a16="http://schemas.microsoft.com/office/drawing/2014/main" id="{A2397E8B-D4EE-0E4B-818D-F15740969666}"/>
              </a:ext>
            </a:extLst>
          </p:cNvPr>
          <p:cNvSpPr/>
          <p:nvPr/>
        </p:nvSpPr>
        <p:spPr bwMode="auto">
          <a:xfrm>
            <a:off x="333286" y="2512303"/>
            <a:ext cx="11545883" cy="376111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4102040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48169" y="202756"/>
            <a:ext cx="10515600" cy="668916"/>
          </a:xfrm>
        </p:spPr>
        <p:txBody>
          <a:bodyPr>
            <a:normAutofit fontScale="90000"/>
          </a:bodyPr>
          <a:lstStyle/>
          <a:p>
            <a:pPr algn="ctr"/>
            <a:r>
              <a:rPr lang="ru-RU" b="1" dirty="0">
                <a:solidFill>
                  <a:schemeClr val="bg1"/>
                </a:solidFill>
              </a:rPr>
              <a:t>Методы нормализации весовых параметров</a:t>
            </a:r>
          </a:p>
        </p:txBody>
      </p:sp>
      <p:sp>
        <p:nvSpPr>
          <p:cNvPr id="3" name="Объект 2"/>
          <p:cNvSpPr>
            <a:spLocks noGrp="1"/>
          </p:cNvSpPr>
          <p:nvPr>
            <p:ph idx="1"/>
          </p:nvPr>
        </p:nvSpPr>
        <p:spPr>
          <a:xfrm>
            <a:off x="316193" y="726393"/>
            <a:ext cx="11579551" cy="5725682"/>
          </a:xfrm>
        </p:spPr>
        <p:txBody>
          <a:bodyPr>
            <a:noAutofit/>
          </a:bodyPr>
          <a:lstStyle/>
          <a:p>
            <a:pPr marL="0" lvl="0" indent="0" eaLnBrk="0" fontAlgn="base" hangingPunct="0">
              <a:lnSpc>
                <a:spcPct val="100000"/>
              </a:lnSpc>
              <a:spcBef>
                <a:spcPct val="0"/>
              </a:spcBef>
              <a:spcAft>
                <a:spcPct val="0"/>
              </a:spcAft>
              <a:buNone/>
            </a:pPr>
            <a:endParaRPr lang="ru-RU" altLang="ru-RU" sz="2000" dirty="0">
              <a:latin typeface="Arial" panose="020B0604020202020204" pitchFamily="34" charset="0"/>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None/>
            </a:pPr>
            <a:endParaRPr lang="ru-RU" altLang="ru-RU" sz="2000" dirty="0"/>
          </a:p>
          <a:p>
            <a:pPr marL="457200" lvl="1" indent="0" eaLnBrk="0" fontAlgn="base" hangingPunct="0">
              <a:lnSpc>
                <a:spcPct val="100000"/>
              </a:lnSpc>
              <a:spcBef>
                <a:spcPts val="600"/>
              </a:spcBef>
              <a:spcAft>
                <a:spcPct val="0"/>
              </a:spcAft>
              <a:buNone/>
            </a:pPr>
            <a:r>
              <a:rPr lang="ru-RU" altLang="ru-RU" sz="2000" dirty="0">
                <a:cs typeface="Times New Roman" panose="02020603050405020304" pitchFamily="18" charset="0"/>
              </a:rPr>
              <a:t/>
            </a:r>
            <a:br>
              <a:rPr lang="ru-RU" altLang="ru-RU" sz="2000" dirty="0">
                <a:cs typeface="Times New Roman" panose="02020603050405020304" pitchFamily="18" charset="0"/>
              </a:rPr>
            </a:br>
            <a:endParaRPr lang="en-US" altLang="ru-RU" sz="2000" dirty="0">
              <a:cs typeface="Times New Roman" panose="02020603050405020304" pitchFamily="18" charset="0"/>
            </a:endParaRPr>
          </a:p>
          <a:p>
            <a:pPr marL="457200" lvl="1" indent="0" eaLnBrk="0" fontAlgn="base" hangingPunct="0">
              <a:lnSpc>
                <a:spcPct val="100000"/>
              </a:lnSpc>
              <a:spcBef>
                <a:spcPts val="600"/>
              </a:spcBef>
              <a:spcAft>
                <a:spcPct val="0"/>
              </a:spcAft>
              <a:buNone/>
            </a:pPr>
            <a:endParaRPr lang="ru-RU" altLang="ru-RU" sz="2000" dirty="0">
              <a:cs typeface="Times New Roman" panose="02020603050405020304" pitchFamily="18" charset="0"/>
            </a:endParaRPr>
          </a:p>
          <a:p>
            <a:pPr>
              <a:lnSpc>
                <a:spcPct val="100000"/>
              </a:lnSpc>
              <a:spcBef>
                <a:spcPts val="600"/>
              </a:spcBef>
            </a:pPr>
            <a:endParaRPr lang="ru-RU" sz="2000" b="1" dirty="0">
              <a:solidFill>
                <a:srgbClr val="000000"/>
              </a:solidFill>
            </a:endParaRPr>
          </a:p>
        </p:txBody>
      </p:sp>
      <mc:AlternateContent xmlns:mc="http://schemas.openxmlformats.org/markup-compatibility/2006" xmlns:a14="http://schemas.microsoft.com/office/drawing/2010/main">
        <mc:Choice Requires="a14">
          <p:sp>
            <p:nvSpPr>
              <p:cNvPr id="14" name="Прямоугольник 13"/>
              <p:cNvSpPr/>
              <p:nvPr/>
            </p:nvSpPr>
            <p:spPr>
              <a:xfrm>
                <a:off x="393276" y="871672"/>
                <a:ext cx="11112382" cy="4029758"/>
              </a:xfrm>
              <a:prstGeom prst="rect">
                <a:avLst/>
              </a:prstGeom>
            </p:spPr>
            <p:txBody>
              <a:bodyPr wrap="square">
                <a:spAutoFit/>
              </a:bodyPr>
              <a:lstStyle/>
              <a:p>
                <a:pPr marL="285750" lvl="0" indent="-285750" eaLnBrk="0" fontAlgn="base" hangingPunct="0">
                  <a:spcBef>
                    <a:spcPts val="300"/>
                  </a:spcBef>
                  <a:spcAft>
                    <a:spcPct val="0"/>
                  </a:spcAft>
                  <a:buFont typeface="Arial" panose="020B0604020202020204" pitchFamily="34" charset="0"/>
                  <a:buChar char="•"/>
                </a:pPr>
                <a:r>
                  <a:rPr lang="ru-RU" altLang="ru-RU" sz="2000" b="1" dirty="0">
                    <a:solidFill>
                      <a:schemeClr val="bg1"/>
                    </a:solidFill>
                  </a:rPr>
                  <a:t>Иногда лучше нормализовать весовые параметры, чем данные</a:t>
                </a:r>
                <a:r>
                  <a:rPr lang="ru-RU" altLang="ru-RU" b="1" dirty="0">
                    <a:solidFill>
                      <a:schemeClr val="bg1"/>
                    </a:solidFill>
                  </a:rPr>
                  <a:t>.</a:t>
                </a:r>
              </a:p>
              <a:p>
                <a:pPr lvl="0" eaLnBrk="0" fontAlgn="base" hangingPunct="0">
                  <a:spcBef>
                    <a:spcPts val="300"/>
                  </a:spcBef>
                  <a:spcAft>
                    <a:spcPct val="0"/>
                  </a:spcAft>
                  <a:buFontTx/>
                  <a:buChar char="•"/>
                </a:pPr>
                <a:endParaRPr lang="ru-RU" altLang="ru-RU" sz="1000" b="1" dirty="0">
                  <a:solidFill>
                    <a:schemeClr val="bg1"/>
                  </a:solidFill>
                </a:endParaRPr>
              </a:p>
              <a:p>
                <a:pPr marL="285750" lvl="0" indent="-285750" eaLnBrk="0" fontAlgn="base" hangingPunct="0">
                  <a:spcBef>
                    <a:spcPts val="300"/>
                  </a:spcBef>
                  <a:spcAft>
                    <a:spcPct val="0"/>
                  </a:spcAft>
                  <a:buFont typeface="Arial" panose="020B0604020202020204" pitchFamily="34" charset="0"/>
                  <a:buChar char="•"/>
                </a:pPr>
                <a:r>
                  <a:rPr lang="ru-RU" altLang="ru-RU" dirty="0">
                    <a:solidFill>
                      <a:schemeClr val="bg1"/>
                    </a:solidFill>
                  </a:rPr>
                  <a:t> </a:t>
                </a:r>
                <a:r>
                  <a:rPr lang="ru-RU" altLang="ru-RU" sz="2000" dirty="0">
                    <a:solidFill>
                      <a:schemeClr val="bg1"/>
                    </a:solidFill>
                  </a:rPr>
                  <a:t>Могут быть такие вариант как для данных:</a:t>
                </a:r>
              </a:p>
              <a:p>
                <a:pPr marL="742950" lvl="1" indent="-285750" eaLnBrk="0" fontAlgn="base" hangingPunct="0">
                  <a:spcBef>
                    <a:spcPts val="300"/>
                  </a:spcBef>
                  <a:spcAft>
                    <a:spcPct val="0"/>
                  </a:spcAft>
                  <a:buFont typeface="Arial" panose="020B0604020202020204" pitchFamily="34" charset="0"/>
                  <a:buChar char="•"/>
                </a:pPr>
                <a:r>
                  <a:rPr lang="ru-RU" altLang="ru-RU" sz="2000" dirty="0">
                    <a:solidFill>
                      <a:schemeClr val="bg1"/>
                    </a:solidFill>
                  </a:rPr>
                  <a:t> </a:t>
                </a:r>
                <a:r>
                  <a:rPr lang="ru-RU" altLang="ru-RU" sz="2000" dirty="0" err="1">
                    <a:solidFill>
                      <a:schemeClr val="bg1"/>
                    </a:solidFill>
                  </a:rPr>
                  <a:t>батч</a:t>
                </a:r>
                <a:r>
                  <a:rPr lang="ru-RU" altLang="ru-RU" sz="2000" dirty="0">
                    <a:solidFill>
                      <a:schemeClr val="bg1"/>
                    </a:solidFill>
                  </a:rPr>
                  <a:t> норм, слой, группа и экземпляр, но по весовым параметрам.</a:t>
                </a:r>
              </a:p>
              <a:p>
                <a:pPr lvl="0" eaLnBrk="0" fontAlgn="base" hangingPunct="0">
                  <a:spcBef>
                    <a:spcPts val="300"/>
                  </a:spcBef>
                  <a:spcAft>
                    <a:spcPct val="0"/>
                  </a:spcAft>
                  <a:buFontTx/>
                  <a:buChar char="•"/>
                </a:pPr>
                <a:endParaRPr lang="ru-RU" altLang="ru-RU" sz="1100" dirty="0">
                  <a:solidFill>
                    <a:schemeClr val="bg1"/>
                  </a:solidFill>
                </a:endParaRPr>
              </a:p>
              <a:p>
                <a:pPr marL="342900" lvl="0" indent="-342900" eaLnBrk="0" fontAlgn="base" hangingPunct="0">
                  <a:spcBef>
                    <a:spcPts val="300"/>
                  </a:spcBef>
                  <a:spcAft>
                    <a:spcPct val="0"/>
                  </a:spcAft>
                  <a:buFont typeface="Arial" panose="020B0604020202020204" pitchFamily="34" charset="0"/>
                  <a:buChar char="•"/>
                </a:pPr>
                <a:r>
                  <a:rPr lang="ru-RU" altLang="ru-RU" sz="2000" b="1" dirty="0">
                    <a:solidFill>
                      <a:schemeClr val="bg1"/>
                    </a:solidFill>
                  </a:rPr>
                  <a:t>Стандартизация весов:</a:t>
                </a:r>
              </a:p>
              <a:p>
                <a:pPr lvl="0" eaLnBrk="0" fontAlgn="base" hangingPunct="0">
                  <a:spcBef>
                    <a:spcPts val="300"/>
                  </a:spcBef>
                  <a:spcAft>
                    <a:spcPct val="0"/>
                  </a:spcAft>
                </a:pPr>
                <a:r>
                  <a:rPr lang="ru-RU" altLang="ru-RU" sz="2000" dirty="0">
                    <a:solidFill>
                      <a:schemeClr val="bg1"/>
                    </a:solidFill>
                  </a:rPr>
                  <a:t>	</a:t>
                </a:r>
                <a14:m>
                  <m:oMath xmlns:m="http://schemas.openxmlformats.org/officeDocument/2006/math">
                    <m:r>
                      <a:rPr lang="en-US" altLang="ru-RU" sz="2000" b="0" i="1" smtClean="0">
                        <a:solidFill>
                          <a:schemeClr val="bg1"/>
                        </a:solidFill>
                        <a:latin typeface="Cambria Math" panose="02040503050406030204" pitchFamily="18" charset="0"/>
                      </a:rPr>
                      <m:t>𝑊</m:t>
                    </m:r>
                    <m:r>
                      <a:rPr lang="en-US" altLang="ru-RU" sz="2000" b="0" i="1" smtClean="0">
                        <a:solidFill>
                          <a:schemeClr val="bg1"/>
                        </a:solidFill>
                        <a:latin typeface="Cambria Math" panose="02040503050406030204" pitchFamily="18" charset="0"/>
                      </a:rPr>
                      <m:t>=</m:t>
                    </m:r>
                    <m:r>
                      <a:rPr lang="en-US" altLang="ru-RU" sz="2000" b="0" i="1" smtClean="0">
                        <a:solidFill>
                          <a:schemeClr val="bg1"/>
                        </a:solidFill>
                        <a:latin typeface="Cambria Math" panose="02040503050406030204" pitchFamily="18" charset="0"/>
                      </a:rPr>
                      <m:t>𝛾</m:t>
                    </m:r>
                    <m:f>
                      <m:fPr>
                        <m:ctrlPr>
                          <a:rPr lang="en-US" altLang="ru-RU" sz="2000" b="0" i="1" smtClean="0">
                            <a:solidFill>
                              <a:schemeClr val="bg1"/>
                            </a:solidFill>
                            <a:latin typeface="Cambria Math" panose="02040503050406030204" pitchFamily="18" charset="0"/>
                          </a:rPr>
                        </m:ctrlPr>
                      </m:fPr>
                      <m:num>
                        <m:r>
                          <a:rPr lang="en-US" altLang="ru-RU" sz="2000" i="1">
                            <a:solidFill>
                              <a:schemeClr val="bg1"/>
                            </a:solidFill>
                            <a:latin typeface="Cambria Math" panose="02040503050406030204" pitchFamily="18" charset="0"/>
                          </a:rPr>
                          <m:t>𝑊</m:t>
                        </m:r>
                        <m:r>
                          <a:rPr lang="en-US" altLang="ru-RU" sz="2000" i="1">
                            <a:solidFill>
                              <a:schemeClr val="bg1"/>
                            </a:solidFill>
                            <a:latin typeface="Cambria Math" panose="02040503050406030204" pitchFamily="18" charset="0"/>
                          </a:rPr>
                          <m:t>−</m:t>
                        </m:r>
                        <m:r>
                          <m:rPr>
                            <m:sty m:val="p"/>
                          </m:rPr>
                          <a:rPr lang="en-US" altLang="ru-RU" sz="2000">
                            <a:solidFill>
                              <a:schemeClr val="bg1"/>
                            </a:solidFill>
                            <a:latin typeface="Cambria Math" panose="02040503050406030204" pitchFamily="18" charset="0"/>
                          </a:rPr>
                          <m:t>min</m:t>
                        </m:r>
                        <m:r>
                          <a:rPr lang="en-US" altLang="ru-RU" sz="2000" i="1" smtClean="0">
                            <a:solidFill>
                              <a:schemeClr val="bg1"/>
                            </a:solidFill>
                            <a:latin typeface="Cambria Math" panose="02040503050406030204" pitchFamily="18" charset="0"/>
                          </a:rPr>
                          <m:t> </m:t>
                        </m:r>
                        <m:r>
                          <a:rPr lang="en-US" altLang="ru-RU" sz="2000" i="1">
                            <a:solidFill>
                              <a:schemeClr val="bg1"/>
                            </a:solidFill>
                            <a:latin typeface="Cambria Math" panose="02040503050406030204" pitchFamily="18" charset="0"/>
                          </a:rPr>
                          <m:t>(</m:t>
                        </m:r>
                        <m:r>
                          <a:rPr lang="en-US" altLang="ru-RU" sz="2000" i="1">
                            <a:solidFill>
                              <a:schemeClr val="bg1"/>
                            </a:solidFill>
                            <a:latin typeface="Cambria Math" panose="02040503050406030204" pitchFamily="18" charset="0"/>
                          </a:rPr>
                          <m:t>𝑊</m:t>
                        </m:r>
                        <m:r>
                          <a:rPr lang="en-US" altLang="ru-RU" sz="2000" i="1">
                            <a:solidFill>
                              <a:schemeClr val="bg1"/>
                            </a:solidFill>
                            <a:latin typeface="Cambria Math" panose="02040503050406030204" pitchFamily="18" charset="0"/>
                          </a:rPr>
                          <m:t>)</m:t>
                        </m:r>
                        <m:r>
                          <m:rPr>
                            <m:nor/>
                          </m:rPr>
                          <a:rPr lang="ru-RU" altLang="ru-RU" sz="2000" dirty="0">
                            <a:solidFill>
                              <a:schemeClr val="bg1"/>
                            </a:solidFill>
                          </a:rPr>
                          <m:t> </m:t>
                        </m:r>
                      </m:num>
                      <m:den>
                        <m:r>
                          <m:rPr>
                            <m:sty m:val="p"/>
                          </m:rPr>
                          <a:rPr lang="en-US" altLang="ru-RU" sz="2000" b="0" i="0" smtClean="0">
                            <a:solidFill>
                              <a:schemeClr val="bg1"/>
                            </a:solidFill>
                            <a:latin typeface="Cambria Math" panose="02040503050406030204" pitchFamily="18" charset="0"/>
                          </a:rPr>
                          <m:t>max</m:t>
                        </m:r>
                        <m:r>
                          <a:rPr lang="en-US" altLang="ru-RU" sz="2000" b="0" i="1" smtClean="0">
                            <a:solidFill>
                              <a:schemeClr val="bg1"/>
                            </a:solidFill>
                            <a:latin typeface="Cambria Math" panose="02040503050406030204" pitchFamily="18" charset="0"/>
                          </a:rPr>
                          <m:t> (</m:t>
                        </m:r>
                        <m:r>
                          <a:rPr lang="en-US" altLang="ru-RU" sz="2000" i="1">
                            <a:solidFill>
                              <a:schemeClr val="bg1"/>
                            </a:solidFill>
                            <a:latin typeface="Cambria Math" panose="02040503050406030204" pitchFamily="18" charset="0"/>
                          </a:rPr>
                          <m:t>𝑊</m:t>
                        </m:r>
                        <m:r>
                          <a:rPr lang="en-US" altLang="ru-RU" sz="2000" b="0" i="1" smtClean="0">
                            <a:solidFill>
                              <a:schemeClr val="bg1"/>
                            </a:solidFill>
                            <a:latin typeface="Cambria Math" panose="02040503050406030204" pitchFamily="18" charset="0"/>
                          </a:rPr>
                          <m:t>)</m:t>
                        </m:r>
                        <m:r>
                          <a:rPr lang="en-US" altLang="ru-RU" sz="2000" i="1">
                            <a:solidFill>
                              <a:schemeClr val="bg1"/>
                            </a:solidFill>
                            <a:latin typeface="Cambria Math" panose="02040503050406030204" pitchFamily="18" charset="0"/>
                          </a:rPr>
                          <m:t>−</m:t>
                        </m:r>
                        <m:r>
                          <m:rPr>
                            <m:sty m:val="p"/>
                          </m:rPr>
                          <a:rPr lang="en-US" altLang="ru-RU" sz="2000">
                            <a:solidFill>
                              <a:schemeClr val="bg1"/>
                            </a:solidFill>
                            <a:latin typeface="Cambria Math" panose="02040503050406030204" pitchFamily="18" charset="0"/>
                          </a:rPr>
                          <m:t>min</m:t>
                        </m:r>
                        <m:r>
                          <a:rPr lang="en-US" altLang="ru-RU" sz="2000" i="1" smtClean="0">
                            <a:solidFill>
                              <a:schemeClr val="bg1"/>
                            </a:solidFill>
                            <a:latin typeface="Cambria Math" panose="02040503050406030204" pitchFamily="18" charset="0"/>
                          </a:rPr>
                          <m:t> </m:t>
                        </m:r>
                        <m:r>
                          <a:rPr lang="en-US" altLang="ru-RU" sz="2000" i="1">
                            <a:solidFill>
                              <a:schemeClr val="bg1"/>
                            </a:solidFill>
                            <a:latin typeface="Cambria Math" panose="02040503050406030204" pitchFamily="18" charset="0"/>
                          </a:rPr>
                          <m:t>(</m:t>
                        </m:r>
                        <m:r>
                          <a:rPr lang="en-US" altLang="ru-RU" sz="2000" i="1">
                            <a:solidFill>
                              <a:schemeClr val="bg1"/>
                            </a:solidFill>
                            <a:latin typeface="Cambria Math" panose="02040503050406030204" pitchFamily="18" charset="0"/>
                          </a:rPr>
                          <m:t>𝑊</m:t>
                        </m:r>
                        <m:r>
                          <a:rPr lang="en-US" altLang="ru-RU" sz="2000" i="1">
                            <a:solidFill>
                              <a:schemeClr val="bg1"/>
                            </a:solidFill>
                            <a:latin typeface="Cambria Math" panose="02040503050406030204" pitchFamily="18" charset="0"/>
                          </a:rPr>
                          <m:t>)</m:t>
                        </m:r>
                        <m:r>
                          <m:rPr>
                            <m:nor/>
                          </m:rPr>
                          <a:rPr lang="ru-RU" altLang="ru-RU" sz="2000" dirty="0">
                            <a:solidFill>
                              <a:schemeClr val="bg1"/>
                            </a:solidFill>
                          </a:rPr>
                          <m:t> </m:t>
                        </m:r>
                      </m:den>
                    </m:f>
                    <m:r>
                      <a:rPr lang="en-US" altLang="ru-RU" sz="2000" b="0" i="1" smtClean="0">
                        <a:solidFill>
                          <a:schemeClr val="bg1"/>
                        </a:solidFill>
                        <a:latin typeface="Cambria Math" panose="02040503050406030204" pitchFamily="18" charset="0"/>
                      </a:rPr>
                      <m:t>+</m:t>
                    </m:r>
                    <m:r>
                      <a:rPr lang="en-US" altLang="ru-RU" sz="2000" b="0" i="1" smtClean="0">
                        <a:solidFill>
                          <a:schemeClr val="bg1"/>
                        </a:solidFill>
                        <a:latin typeface="Cambria Math" panose="02040503050406030204" pitchFamily="18" charset="0"/>
                      </a:rPr>
                      <m:t>𝛽</m:t>
                    </m:r>
                  </m:oMath>
                </a14:m>
                <a:endParaRPr lang="en-US" altLang="ru-RU" sz="2000" b="1" dirty="0">
                  <a:solidFill>
                    <a:schemeClr val="bg1"/>
                  </a:solidFill>
                </a:endParaRPr>
              </a:p>
              <a:p>
                <a:pPr marL="285750" lvl="0" indent="-285750" eaLnBrk="0" fontAlgn="base" hangingPunct="0">
                  <a:spcBef>
                    <a:spcPts val="300"/>
                  </a:spcBef>
                  <a:spcAft>
                    <a:spcPct val="0"/>
                  </a:spcAft>
                  <a:buFont typeface="Arial" panose="020B0604020202020204" pitchFamily="34" charset="0"/>
                  <a:buChar char="•"/>
                </a:pPr>
                <a:r>
                  <a:rPr lang="ru-RU" altLang="ru-RU" sz="2000" b="1" dirty="0">
                    <a:solidFill>
                      <a:schemeClr val="bg1"/>
                    </a:solidFill>
                  </a:rPr>
                  <a:t>Спектральная нормализация – </a:t>
                </a:r>
                <a:r>
                  <a:rPr lang="en-US" altLang="ru-RU" sz="2000" b="1" dirty="0" err="1">
                    <a:solidFill>
                      <a:schemeClr val="bg1"/>
                    </a:solidFill>
                  </a:rPr>
                  <a:t>denoisng</a:t>
                </a:r>
                <a:r>
                  <a:rPr lang="ru-RU" altLang="ru-RU" sz="2000" b="1" dirty="0">
                    <a:solidFill>
                      <a:schemeClr val="bg1"/>
                    </a:solidFill>
                  </a:rPr>
                  <a:t>,</a:t>
                </a:r>
              </a:p>
              <a:p>
                <a:pPr marL="742950" lvl="1" indent="-285750" eaLnBrk="0" fontAlgn="base" hangingPunct="0">
                  <a:spcBef>
                    <a:spcPts val="300"/>
                  </a:spcBef>
                  <a:spcAft>
                    <a:spcPct val="0"/>
                  </a:spcAft>
                  <a:buFont typeface="Arial" panose="020B0604020202020204" pitchFamily="34" charset="0"/>
                  <a:buChar char="•"/>
                </a:pPr>
                <a:r>
                  <a:rPr lang="ru-RU" altLang="ru-RU" sz="2000" b="1" dirty="0">
                    <a:solidFill>
                      <a:schemeClr val="bg1"/>
                    </a:solidFill>
                  </a:rPr>
                  <a:t>Разложение весовых параметров по </a:t>
                </a:r>
                <a:r>
                  <a:rPr lang="en-US" altLang="ru-RU" sz="2000" b="1" dirty="0">
                    <a:solidFill>
                      <a:schemeClr val="bg1"/>
                    </a:solidFill>
                  </a:rPr>
                  <a:t>SVD </a:t>
                </a:r>
                <a:r>
                  <a:rPr lang="ru-RU" altLang="ru-RU" sz="2000" b="1" dirty="0">
                    <a:solidFill>
                      <a:schemeClr val="bg1"/>
                    </a:solidFill>
                  </a:rPr>
                  <a:t>или </a:t>
                </a:r>
                <a:r>
                  <a:rPr lang="en-US" altLang="ru-RU" sz="2000" b="1" dirty="0">
                    <a:solidFill>
                      <a:schemeClr val="bg1"/>
                    </a:solidFill>
                  </a:rPr>
                  <a:t>EV </a:t>
                </a:r>
                <a:r>
                  <a:rPr lang="ru-RU" altLang="ru-RU" sz="2000" b="1" dirty="0">
                    <a:solidFill>
                      <a:schemeClr val="bg1"/>
                    </a:solidFill>
                  </a:rPr>
                  <a:t>и их фильтрация.</a:t>
                </a:r>
                <a:endParaRPr lang="en-US" altLang="ru-RU" sz="2000" b="1" dirty="0">
                  <a:solidFill>
                    <a:schemeClr val="bg1"/>
                  </a:solidFill>
                </a:endParaRPr>
              </a:p>
              <a:p>
                <a:pPr marL="1200150" lvl="2" indent="-285750" eaLnBrk="0" fontAlgn="base" hangingPunct="0">
                  <a:spcBef>
                    <a:spcPts val="300"/>
                  </a:spcBef>
                  <a:spcAft>
                    <a:spcPct val="0"/>
                  </a:spcAft>
                  <a:buFont typeface="Arial" panose="020B0604020202020204" pitchFamily="34" charset="0"/>
                  <a:buChar char="•"/>
                </a:pPr>
                <a:r>
                  <a:rPr lang="ru-RU" altLang="ru-RU" sz="2000" dirty="0">
                    <a:solidFill>
                      <a:schemeClr val="bg1"/>
                    </a:solidFill>
                  </a:rPr>
                  <a:t>Это работает как метод восстановление после </a:t>
                </a:r>
                <a:r>
                  <a:rPr lang="en-US" altLang="ru-RU" sz="2000" dirty="0">
                    <a:solidFill>
                      <a:schemeClr val="bg1"/>
                    </a:solidFill>
                  </a:rPr>
                  <a:t/>
                </a:r>
                <a:br>
                  <a:rPr lang="en-US" altLang="ru-RU" sz="2000" dirty="0">
                    <a:solidFill>
                      <a:schemeClr val="bg1"/>
                    </a:solidFill>
                  </a:rPr>
                </a:br>
                <a:r>
                  <a:rPr lang="ru-RU" altLang="ru-RU" sz="2000" dirty="0">
                    <a:solidFill>
                      <a:schemeClr val="bg1"/>
                    </a:solidFill>
                  </a:rPr>
                  <a:t>метода главных компонент </a:t>
                </a:r>
                <a:r>
                  <a:rPr lang="en-US" altLang="ru-RU" sz="2000" dirty="0">
                    <a:solidFill>
                      <a:schemeClr val="bg1"/>
                    </a:solidFill>
                  </a:rPr>
                  <a:t>(PCA)</a:t>
                </a:r>
              </a:p>
              <a:p>
                <a:pPr marL="179388" lvl="1" indent="277813" eaLnBrk="0" fontAlgn="base" hangingPunct="0">
                  <a:spcBef>
                    <a:spcPts val="300"/>
                  </a:spcBef>
                  <a:spcAft>
                    <a:spcPct val="0"/>
                  </a:spcAft>
                  <a:buFont typeface="Arial" panose="020B0604020202020204" pitchFamily="34" charset="0"/>
                  <a:buChar char="•"/>
                </a:pPr>
                <a:r>
                  <a:rPr lang="ru-RU" altLang="ru-RU" sz="2000" b="1" dirty="0">
                    <a:solidFill>
                      <a:schemeClr val="bg1"/>
                    </a:solidFill>
                  </a:rPr>
                  <a:t>Ограничение нормы весов.</a:t>
                </a:r>
                <a:endParaRPr lang="ru-RU" altLang="ru-RU" sz="2000" b="1" dirty="0">
                  <a:solidFill>
                    <a:srgbClr val="000000"/>
                  </a:solidFill>
                </a:endParaRPr>
              </a:p>
            </p:txBody>
          </p:sp>
        </mc:Choice>
        <mc:Fallback xmlns="">
          <p:sp>
            <p:nvSpPr>
              <p:cNvPr id="14" name="Прямоугольник 13"/>
              <p:cNvSpPr>
                <a:spLocks noRot="1" noChangeAspect="1" noMove="1" noResize="1" noEditPoints="1" noAdjustHandles="1" noChangeArrowheads="1" noChangeShapeType="1" noTextEdit="1"/>
              </p:cNvSpPr>
              <p:nvPr/>
            </p:nvSpPr>
            <p:spPr>
              <a:xfrm>
                <a:off x="393276" y="871672"/>
                <a:ext cx="11112382" cy="4029758"/>
              </a:xfrm>
              <a:prstGeom prst="rect">
                <a:avLst/>
              </a:prstGeom>
              <a:blipFill>
                <a:blip r:embed="rId2"/>
                <a:stretch>
                  <a:fillRect l="-571" t="-943" b="-2516"/>
                </a:stretch>
              </a:blipFill>
            </p:spPr>
            <p:txBody>
              <a:bodyPr/>
              <a:lstStyle/>
              <a:p>
                <a:r>
                  <a:rPr lang="ru-RU">
                    <a:noFill/>
                  </a:rPr>
                  <a:t> </a:t>
                </a:r>
              </a:p>
            </p:txBody>
          </p:sp>
        </mc:Fallback>
      </mc:AlternateContent>
      <p:pic>
        <p:nvPicPr>
          <p:cNvPr id="8194" name="Picture 2" descr="GroupNorm + WS | Papers With Code"/>
          <p:cNvPicPr>
            <a:picLocks noChangeAspect="1" noChangeArrowheads="1"/>
          </p:cNvPicPr>
          <p:nvPr/>
        </p:nvPicPr>
        <p:blipFill rotWithShape="1">
          <a:blip r:embed="rId3">
            <a:extLst>
              <a:ext uri="{28A0092B-C50C-407E-A947-70E740481C1C}">
                <a14:useLocalDpi xmlns:a14="http://schemas.microsoft.com/office/drawing/2010/main" val="0"/>
              </a:ext>
            </a:extLst>
          </a:blip>
          <a:srcRect l="50059" t="14795" b="17483"/>
          <a:stretch/>
        </p:blipFill>
        <p:spPr bwMode="auto">
          <a:xfrm>
            <a:off x="8068019" y="3284220"/>
            <a:ext cx="3635445" cy="3032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841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rmAutofit fontScale="90000"/>
          </a:bodyPr>
          <a:lstStyle/>
          <a:p>
            <a:r>
              <a:rPr lang="ru-RU" b="1" dirty="0"/>
              <a:t>Архитектуры </a:t>
            </a:r>
            <a:r>
              <a:rPr lang="ru-RU" b="1" dirty="0" err="1"/>
              <a:t>трансформеры</a:t>
            </a:r>
            <a:r>
              <a:rPr lang="en-US" b="1" dirty="0"/>
              <a:t> - VIT</a:t>
            </a:r>
            <a:endParaRPr lang="ru-RU" dirty="0"/>
          </a:p>
        </p:txBody>
      </p:sp>
      <p:sp>
        <p:nvSpPr>
          <p:cNvPr id="3" name="Объект 2"/>
          <p:cNvSpPr>
            <a:spLocks noGrp="1"/>
          </p:cNvSpPr>
          <p:nvPr>
            <p:ph idx="1"/>
          </p:nvPr>
        </p:nvSpPr>
        <p:spPr>
          <a:xfrm>
            <a:off x="419100" y="952500"/>
            <a:ext cx="11353800" cy="5619750"/>
          </a:xfrm>
        </p:spPr>
        <p:txBody>
          <a:bodyPr>
            <a:normAutofit/>
          </a:bodyPr>
          <a:lstStyle/>
          <a:p>
            <a:pPr eaLnBrk="0" fontAlgn="base" hangingPunct="0">
              <a:lnSpc>
                <a:spcPct val="100000"/>
              </a:lnSpc>
              <a:spcBef>
                <a:spcPct val="0"/>
              </a:spcBef>
              <a:spcAft>
                <a:spcPct val="0"/>
              </a:spcAft>
            </a:pPr>
            <a:r>
              <a:rPr lang="ru-RU" sz="2000" dirty="0">
                <a:solidFill>
                  <a:srgbClr val="000000"/>
                </a:solidFill>
              </a:rPr>
              <a:t>Архитектура </a:t>
            </a:r>
            <a:r>
              <a:rPr lang="ru-RU" sz="2000" dirty="0" err="1">
                <a:solidFill>
                  <a:srgbClr val="000000"/>
                </a:solidFill>
              </a:rPr>
              <a:t>ViT</a:t>
            </a:r>
            <a:r>
              <a:rPr lang="ru-RU" sz="2000" dirty="0">
                <a:solidFill>
                  <a:srgbClr val="000000"/>
                </a:solidFill>
              </a:rPr>
              <a:t> являлась переосмыслением архитектуры BERT для обработки естественных языков. </a:t>
            </a:r>
          </a:p>
          <a:p>
            <a:pPr eaLnBrk="0" fontAlgn="base" hangingPunct="0">
              <a:lnSpc>
                <a:spcPct val="100000"/>
              </a:lnSpc>
              <a:spcBef>
                <a:spcPct val="0"/>
              </a:spcBef>
              <a:spcAft>
                <a:spcPct val="0"/>
              </a:spcAft>
            </a:pPr>
            <a:r>
              <a:rPr lang="ru-RU" altLang="ru-RU" sz="2000" dirty="0">
                <a:solidFill>
                  <a:srgbClr val="000000"/>
                </a:solidFill>
              </a:rPr>
              <a:t>Модель показала точность 88,5 % по методу top-1 на наборе данных </a:t>
            </a:r>
            <a:r>
              <a:rPr lang="ru-RU" altLang="ru-RU" sz="2000" dirty="0" err="1">
                <a:solidFill>
                  <a:srgbClr val="000000"/>
                </a:solidFill>
              </a:rPr>
              <a:t>ImageNet</a:t>
            </a:r>
            <a:r>
              <a:rPr lang="ru-RU" altLang="ru-RU" sz="2000" dirty="0">
                <a:solidFill>
                  <a:srgbClr val="000000"/>
                </a:solidFill>
              </a:rPr>
              <a:t> (модель </a:t>
            </a:r>
            <a:r>
              <a:rPr lang="ru-RU" altLang="ru-RU" sz="2000" dirty="0" err="1">
                <a:solidFill>
                  <a:srgbClr val="000000"/>
                </a:solidFill>
              </a:rPr>
              <a:t>предобучена</a:t>
            </a:r>
            <a:r>
              <a:rPr lang="ru-RU" altLang="ru-RU" sz="2000" dirty="0">
                <a:solidFill>
                  <a:srgbClr val="000000"/>
                </a:solidFill>
              </a:rPr>
              <a:t> на наборе JFT-300M (набор с 300 млн. изображений). </a:t>
            </a:r>
          </a:p>
          <a:p>
            <a:pPr lvl="1" eaLnBrk="0" fontAlgn="base" hangingPunct="0">
              <a:lnSpc>
                <a:spcPct val="100000"/>
              </a:lnSpc>
              <a:spcBef>
                <a:spcPct val="0"/>
              </a:spcBef>
              <a:spcAft>
                <a:spcPct val="0"/>
              </a:spcAft>
            </a:pPr>
            <a:r>
              <a:rPr lang="ru-RU" altLang="ru-RU" sz="2000" dirty="0">
                <a:solidFill>
                  <a:srgbClr val="000000"/>
                </a:solidFill>
              </a:rPr>
              <a:t>В случае </a:t>
            </a:r>
            <a:r>
              <a:rPr lang="ru-RU" altLang="ru-RU" sz="2000" dirty="0" err="1">
                <a:solidFill>
                  <a:srgbClr val="000000"/>
                </a:solidFill>
              </a:rPr>
              <a:t>предобучения</a:t>
            </a:r>
            <a:r>
              <a:rPr lang="ru-RU" altLang="ru-RU" sz="2000" dirty="0">
                <a:solidFill>
                  <a:srgbClr val="000000"/>
                </a:solidFill>
              </a:rPr>
              <a:t> на небольших наборах данных (менее 14 млн изображений) точность модели </a:t>
            </a:r>
            <a:r>
              <a:rPr lang="ru-RU" altLang="ru-RU" sz="2000" dirty="0" err="1">
                <a:solidFill>
                  <a:srgbClr val="000000"/>
                </a:solidFill>
              </a:rPr>
              <a:t>ViT</a:t>
            </a:r>
            <a:r>
              <a:rPr lang="ru-RU" altLang="ru-RU" sz="2000" dirty="0">
                <a:solidFill>
                  <a:srgbClr val="000000"/>
                </a:solidFill>
              </a:rPr>
              <a:t> значительно снижается (примерно до 75%).</a:t>
            </a:r>
          </a:p>
          <a:p>
            <a:pPr lvl="1" eaLnBrk="0" fontAlgn="base" hangingPunct="0">
              <a:lnSpc>
                <a:spcPct val="100000"/>
              </a:lnSpc>
              <a:spcBef>
                <a:spcPct val="0"/>
              </a:spcBef>
              <a:spcAft>
                <a:spcPct val="0"/>
              </a:spcAft>
            </a:pPr>
            <a:r>
              <a:rPr lang="ru-RU" altLang="ru-RU" sz="2000" dirty="0">
                <a:solidFill>
                  <a:srgbClr val="000000"/>
                </a:solidFill>
              </a:rPr>
              <a:t>Также число параметров </a:t>
            </a:r>
            <a:r>
              <a:rPr lang="ru-RU" altLang="ru-RU" sz="2000" dirty="0" err="1">
                <a:solidFill>
                  <a:srgbClr val="000000"/>
                </a:solidFill>
              </a:rPr>
              <a:t>ViT</a:t>
            </a:r>
            <a:r>
              <a:rPr lang="ru-RU" altLang="ru-RU" sz="2000" dirty="0">
                <a:solidFill>
                  <a:srgbClr val="000000"/>
                </a:solidFill>
              </a:rPr>
              <a:t> в 10 раз выше чем для </a:t>
            </a:r>
            <a:r>
              <a:rPr lang="ru-RU" altLang="ru-RU" sz="2000" dirty="0" err="1">
                <a:solidFill>
                  <a:srgbClr val="000000"/>
                </a:solidFill>
              </a:rPr>
              <a:t>сверточной</a:t>
            </a:r>
            <a:r>
              <a:rPr lang="ru-RU" altLang="ru-RU" sz="2000" dirty="0">
                <a:solidFill>
                  <a:srgbClr val="000000"/>
                </a:solidFill>
              </a:rPr>
              <a:t> сети (~ 600 тыс. параметров).</a:t>
            </a:r>
          </a:p>
          <a:p>
            <a:pPr lvl="1" eaLnBrk="0" fontAlgn="base" hangingPunct="0">
              <a:lnSpc>
                <a:spcPct val="100000"/>
              </a:lnSpc>
              <a:spcBef>
                <a:spcPct val="0"/>
              </a:spcBef>
              <a:spcAft>
                <a:spcPct val="0"/>
              </a:spcAft>
            </a:pPr>
            <a:r>
              <a:rPr lang="ru-RU" altLang="ru-RU" sz="2000" dirty="0">
                <a:solidFill>
                  <a:srgbClr val="000000"/>
                </a:solidFill>
              </a:rPr>
              <a:t>В июне была представлена модель </a:t>
            </a:r>
            <a:r>
              <a:rPr lang="ru-RU" altLang="ru-RU" sz="2000" dirty="0" err="1">
                <a:solidFill>
                  <a:srgbClr val="000000"/>
                </a:solidFill>
              </a:rPr>
              <a:t>ViT</a:t>
            </a:r>
            <a:r>
              <a:rPr lang="ru-RU" altLang="ru-RU" sz="2000" dirty="0">
                <a:solidFill>
                  <a:srgbClr val="000000"/>
                </a:solidFill>
              </a:rPr>
              <a:t>-G, показавшая точность 90,5% по методу top-1 на наборе данных </a:t>
            </a:r>
            <a:r>
              <a:rPr lang="ru-RU" altLang="ru-RU" sz="2000" dirty="0" err="1">
                <a:solidFill>
                  <a:srgbClr val="000000"/>
                </a:solidFill>
              </a:rPr>
              <a:t>ImageNet</a:t>
            </a:r>
            <a:r>
              <a:rPr lang="ru-RU" altLang="ru-RU" sz="2000" dirty="0">
                <a:solidFill>
                  <a:srgbClr val="000000"/>
                </a:solidFill>
              </a:rPr>
              <a:t> и имеющая порядка 2-х миллиардов параметров.</a:t>
            </a:r>
          </a:p>
          <a:p>
            <a:pPr lvl="1" eaLnBrk="0" fontAlgn="base" hangingPunct="0">
              <a:lnSpc>
                <a:spcPct val="100000"/>
              </a:lnSpc>
              <a:spcBef>
                <a:spcPct val="0"/>
              </a:spcBef>
              <a:spcAft>
                <a:spcPct val="0"/>
              </a:spcAft>
            </a:pPr>
            <a:r>
              <a:rPr lang="ru-RU" altLang="ru-RU" sz="2000" dirty="0">
                <a:solidFill>
                  <a:srgbClr val="000000"/>
                </a:solidFill>
              </a:rPr>
              <a:t>В основе архитектуры слой много-</a:t>
            </a:r>
            <a:r>
              <a:rPr lang="ru-RU" altLang="ru-RU" sz="2000" dirty="0" err="1">
                <a:solidFill>
                  <a:srgbClr val="000000"/>
                </a:solidFill>
              </a:rPr>
              <a:t>голового</a:t>
            </a:r>
            <a:r>
              <a:rPr lang="ru-RU" altLang="ru-RU" sz="2000" dirty="0">
                <a:solidFill>
                  <a:srgbClr val="000000"/>
                </a:solidFill>
              </a:rPr>
              <a:t> </a:t>
            </a:r>
            <a:r>
              <a:rPr lang="ru-RU" altLang="ru-RU" sz="2000" dirty="0" err="1">
                <a:solidFill>
                  <a:srgbClr val="000000"/>
                </a:solidFill>
              </a:rPr>
              <a:t>самовнимания</a:t>
            </a:r>
            <a:r>
              <a:rPr lang="ru-RU" altLang="ru-RU" sz="2000" dirty="0">
                <a:solidFill>
                  <a:srgbClr val="000000"/>
                </a:solidFill>
              </a:rPr>
              <a:t>.</a:t>
            </a:r>
          </a:p>
          <a:p>
            <a:pPr lvl="1" eaLnBrk="0" fontAlgn="base" hangingPunct="0">
              <a:lnSpc>
                <a:spcPct val="100000"/>
              </a:lnSpc>
              <a:spcBef>
                <a:spcPct val="0"/>
              </a:spcBef>
              <a:spcAft>
                <a:spcPct val="0"/>
              </a:spcAft>
            </a:pPr>
            <a:endParaRPr lang="ru-RU" altLang="ru-RU" sz="2000" dirty="0">
              <a:solidFill>
                <a:srgbClr val="000000"/>
              </a:solidFill>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4" name="Рисунок 3"/>
          <p:cNvPicPr>
            <a:picLocks noChangeAspect="1"/>
          </p:cNvPicPr>
          <p:nvPr/>
        </p:nvPicPr>
        <p:blipFill>
          <a:blip r:embed="rId2"/>
          <a:stretch>
            <a:fillRect/>
          </a:stretch>
        </p:blipFill>
        <p:spPr>
          <a:xfrm>
            <a:off x="8733802" y="3495420"/>
            <a:ext cx="3329655" cy="3076830"/>
          </a:xfrm>
          <a:prstGeom prst="rect">
            <a:avLst/>
          </a:prstGeom>
        </p:spPr>
      </p:pic>
      <p:pic>
        <p:nvPicPr>
          <p:cNvPr id="7" name="Рисунок 6"/>
          <p:cNvPicPr>
            <a:picLocks noChangeAspect="1"/>
          </p:cNvPicPr>
          <p:nvPr/>
        </p:nvPicPr>
        <p:blipFill>
          <a:blip r:embed="rId3"/>
          <a:stretch>
            <a:fillRect/>
          </a:stretch>
        </p:blipFill>
        <p:spPr>
          <a:xfrm>
            <a:off x="419100" y="4247260"/>
            <a:ext cx="8101965" cy="1807465"/>
          </a:xfrm>
          <a:prstGeom prst="rect">
            <a:avLst/>
          </a:prstGeom>
        </p:spPr>
      </p:pic>
    </p:spTree>
    <p:extLst>
      <p:ext uri="{BB962C8B-B14F-4D97-AF65-F5344CB8AC3E}">
        <p14:creationId xmlns:p14="http://schemas.microsoft.com/office/powerpoint/2010/main" val="1155888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rmAutofit fontScale="90000"/>
          </a:bodyPr>
          <a:lstStyle/>
          <a:p>
            <a:r>
              <a:rPr lang="ru-RU" b="1" dirty="0"/>
              <a:t>Архитектуры </a:t>
            </a:r>
            <a:r>
              <a:rPr lang="ru-RU" b="1" dirty="0" err="1"/>
              <a:t>трансформеры</a:t>
            </a:r>
            <a:r>
              <a:rPr lang="en-US" b="1" dirty="0"/>
              <a:t> - VIT</a:t>
            </a:r>
            <a:endParaRPr lang="ru-RU" dirty="0"/>
          </a:p>
        </p:txBody>
      </p:sp>
      <p:sp>
        <p:nvSpPr>
          <p:cNvPr id="3" name="Объект 2"/>
          <p:cNvSpPr>
            <a:spLocks noGrp="1"/>
          </p:cNvSpPr>
          <p:nvPr>
            <p:ph idx="1"/>
          </p:nvPr>
        </p:nvSpPr>
        <p:spPr>
          <a:xfrm>
            <a:off x="419100" y="952500"/>
            <a:ext cx="11353800" cy="5619750"/>
          </a:xfrm>
        </p:spPr>
        <p:txBody>
          <a:bodyPr>
            <a:normAutofit/>
          </a:bodyPr>
          <a:lstStyle/>
          <a:p>
            <a:r>
              <a:rPr lang="ru-RU" sz="2000" dirty="0"/>
              <a:t>Главными достоинствами архитектур </a:t>
            </a:r>
            <a:r>
              <a:rPr lang="ru-RU" sz="2000" dirty="0" err="1"/>
              <a:t>трансформеров</a:t>
            </a:r>
            <a:r>
              <a:rPr lang="ru-RU" sz="2000" dirty="0"/>
              <a:t> являются </a:t>
            </a:r>
          </a:p>
          <a:p>
            <a:pPr marL="285750" indent="-285750"/>
            <a:r>
              <a:rPr lang="ru-RU" sz="2000" dirty="0"/>
              <a:t>Возможность построения сложных зависимостей между признаками локальными участков изображения независимо от их взаимного расположения.    </a:t>
            </a:r>
          </a:p>
          <a:p>
            <a:pPr marL="285750" indent="-285750"/>
            <a:r>
              <a:rPr lang="ru-RU" sz="2000" dirty="0" err="1"/>
              <a:t>Трансформеры</a:t>
            </a:r>
            <a:r>
              <a:rPr lang="ru-RU" sz="2000" dirty="0"/>
              <a:t> позволят обучать модели с значительно увеличенным числом параметров. Что также дает преимущества при </a:t>
            </a:r>
            <a:r>
              <a:rPr lang="ru-RU" sz="2000" dirty="0" err="1"/>
              <a:t>предобучении</a:t>
            </a:r>
            <a:r>
              <a:rPr lang="ru-RU" sz="2000" dirty="0"/>
              <a:t> на больших наборах данных, таких как JFT-300M. </a:t>
            </a:r>
          </a:p>
          <a:p>
            <a:pPr marL="742950" lvl="1" indent="-285750"/>
            <a:r>
              <a:rPr lang="ru-RU" sz="2000" dirty="0"/>
              <a:t>путь повышения точности и обобщающей способности за счет </a:t>
            </a:r>
            <a:r>
              <a:rPr lang="ru-RU" sz="2000" dirty="0" err="1"/>
              <a:t>предобучения</a:t>
            </a:r>
            <a:r>
              <a:rPr lang="ru-RU" sz="2000" dirty="0"/>
              <a:t>.    </a:t>
            </a:r>
          </a:p>
          <a:p>
            <a:pPr marL="285750" indent="-285750"/>
            <a:r>
              <a:rPr lang="ru-RU" sz="2000" dirty="0"/>
              <a:t>Возможность для некоторых архитектур </a:t>
            </a:r>
            <a:r>
              <a:rPr lang="ru-RU" sz="2000" dirty="0" err="1"/>
              <a:t>предобучения</a:t>
            </a:r>
            <a:r>
              <a:rPr lang="ru-RU" sz="2000" dirty="0"/>
              <a:t> на не размеченных данных. </a:t>
            </a:r>
          </a:p>
          <a:p>
            <a:pPr marL="285750" indent="-285750"/>
            <a:r>
              <a:rPr lang="ru-RU" sz="2000" dirty="0" err="1"/>
              <a:t>предобучение</a:t>
            </a:r>
            <a:r>
              <a:rPr lang="ru-RU" sz="2000" dirty="0"/>
              <a:t> баз разметки потенциально способствует повышению выразительной силы (сложности признаков) и обобщающей способности нейронной сети.</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4" name="Рисунок 3"/>
          <p:cNvPicPr>
            <a:picLocks noChangeAspect="1"/>
          </p:cNvPicPr>
          <p:nvPr/>
        </p:nvPicPr>
        <p:blipFill>
          <a:blip r:embed="rId2"/>
          <a:stretch>
            <a:fillRect/>
          </a:stretch>
        </p:blipFill>
        <p:spPr>
          <a:xfrm>
            <a:off x="8733802" y="3763915"/>
            <a:ext cx="3039098" cy="2808335"/>
          </a:xfrm>
          <a:prstGeom prst="rect">
            <a:avLst/>
          </a:prstGeom>
        </p:spPr>
      </p:pic>
      <p:pic>
        <p:nvPicPr>
          <p:cNvPr id="7" name="Рисунок 6"/>
          <p:cNvPicPr>
            <a:picLocks noChangeAspect="1"/>
          </p:cNvPicPr>
          <p:nvPr/>
        </p:nvPicPr>
        <p:blipFill>
          <a:blip r:embed="rId3"/>
          <a:stretch>
            <a:fillRect/>
          </a:stretch>
        </p:blipFill>
        <p:spPr>
          <a:xfrm>
            <a:off x="1341689" y="4234481"/>
            <a:ext cx="4560828" cy="2479219"/>
          </a:xfrm>
          <a:prstGeom prst="rect">
            <a:avLst/>
          </a:prstGeom>
        </p:spPr>
      </p:pic>
    </p:spTree>
    <p:extLst>
      <p:ext uri="{BB962C8B-B14F-4D97-AF65-F5344CB8AC3E}">
        <p14:creationId xmlns:p14="http://schemas.microsoft.com/office/powerpoint/2010/main" val="3033104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GitHub - chinhsuanwu/coatnet-pytorch: A PyTorch implementation of &amp;quot;CoAtNet:  Marrying Convolution and Attention for All Data Sizes&amp;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4075810"/>
            <a:ext cx="10665182" cy="207734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a:xfrm>
            <a:off x="480060" y="66023"/>
            <a:ext cx="10873740" cy="1092200"/>
          </a:xfrm>
        </p:spPr>
        <p:txBody>
          <a:bodyPr>
            <a:normAutofit/>
          </a:bodyPr>
          <a:lstStyle/>
          <a:p>
            <a:r>
              <a:rPr lang="ru-RU" sz="3600" b="1" dirty="0" err="1"/>
              <a:t>Трансформеры</a:t>
            </a:r>
            <a:r>
              <a:rPr lang="ru-RU" sz="3600" b="1" dirty="0"/>
              <a:t>, полно-связные или сверточные сети</a:t>
            </a:r>
          </a:p>
        </p:txBody>
      </p:sp>
      <p:sp>
        <p:nvSpPr>
          <p:cNvPr id="3" name="Объект 2"/>
          <p:cNvSpPr>
            <a:spLocks noGrp="1"/>
          </p:cNvSpPr>
          <p:nvPr>
            <p:ph idx="1"/>
          </p:nvPr>
        </p:nvSpPr>
        <p:spPr>
          <a:xfrm>
            <a:off x="334354" y="850858"/>
            <a:ext cx="11574780" cy="4310802"/>
          </a:xfrm>
        </p:spPr>
        <p:txBody>
          <a:bodyPr>
            <a:noAutofit/>
          </a:bodyPr>
          <a:lstStyle/>
          <a:p>
            <a:r>
              <a:rPr lang="ru-RU" sz="2000" dirty="0"/>
              <a:t>Работы 2020-2021, посвященные архитектурам-</a:t>
            </a:r>
            <a:r>
              <a:rPr lang="ru-RU" sz="2000" dirty="0" err="1"/>
              <a:t>трансформерам</a:t>
            </a:r>
            <a:r>
              <a:rPr lang="ru-RU" sz="2000" dirty="0"/>
              <a:t> показали перспективность подхода для больших наборов данных (на этапе </a:t>
            </a:r>
            <a:r>
              <a:rPr lang="ru-RU" sz="2000" dirty="0" err="1"/>
              <a:t>предобучения</a:t>
            </a:r>
            <a:r>
              <a:rPr lang="ru-RU" sz="2000" dirty="0"/>
              <a:t>) и при больших размерах экземпляров данных.</a:t>
            </a:r>
          </a:p>
          <a:p>
            <a:r>
              <a:rPr lang="ru-RU" sz="2000" dirty="0"/>
              <a:t>Часть предложенных в литературе архитектур- </a:t>
            </a:r>
            <a:r>
              <a:rPr lang="ru-RU" sz="2000" dirty="0" err="1"/>
              <a:t>трансформеров</a:t>
            </a:r>
            <a:r>
              <a:rPr lang="ru-RU" sz="2000" dirty="0"/>
              <a:t> полностью </a:t>
            </a:r>
            <a:r>
              <a:rPr lang="ru-RU" sz="2000" dirty="0" err="1"/>
              <a:t>полносвязные</a:t>
            </a:r>
            <a:r>
              <a:rPr lang="ru-RU" sz="2000" dirty="0"/>
              <a:t>, часть имеют и сверточные и </a:t>
            </a:r>
            <a:r>
              <a:rPr lang="ru-RU" sz="2000" dirty="0" err="1"/>
              <a:t>полносвязрые</a:t>
            </a:r>
            <a:r>
              <a:rPr lang="ru-RU" sz="2000" dirty="0"/>
              <a:t> слои.</a:t>
            </a:r>
          </a:p>
          <a:p>
            <a:r>
              <a:rPr lang="ru-RU" sz="2000" dirty="0"/>
              <a:t>Например </a:t>
            </a:r>
            <a:r>
              <a:rPr lang="ru-RU" sz="2000" dirty="0" err="1"/>
              <a:t>BotNet</a:t>
            </a:r>
            <a:r>
              <a:rPr lang="ru-RU" sz="2000" dirty="0"/>
              <a:t> и </a:t>
            </a:r>
            <a:r>
              <a:rPr lang="en-US" sz="2000" dirty="0" err="1"/>
              <a:t>CoAtNet</a:t>
            </a:r>
            <a:r>
              <a:rPr lang="ru-RU" sz="2000" dirty="0"/>
              <a:t>. Авторы </a:t>
            </a:r>
            <a:r>
              <a:rPr lang="ru-RU" sz="2000" dirty="0" err="1"/>
              <a:t>BotNet</a:t>
            </a:r>
            <a:r>
              <a:rPr lang="ru-RU" sz="2000" dirty="0"/>
              <a:t> предложили заменить часть слоев архитектуры </a:t>
            </a:r>
            <a:r>
              <a:rPr lang="ru-RU" sz="2000" dirty="0" err="1"/>
              <a:t>ResNet</a:t>
            </a:r>
            <a:r>
              <a:rPr lang="ru-RU" sz="2000" dirty="0"/>
              <a:t> на слои многоголового само-внимания и при этом получили небольшой прирост точности (~0,5\%) по сравнению с оригинальной архитектурой. </a:t>
            </a:r>
            <a:endParaRPr lang="en-US" sz="2000" dirty="0"/>
          </a:p>
          <a:p>
            <a:pPr lvl="1"/>
            <a:r>
              <a:rPr lang="ru-RU" sz="1600" dirty="0"/>
              <a:t>Таким образом вопрос о том, какой подход (или комбинация подходов) - лучше остается открытым. </a:t>
            </a:r>
            <a:endParaRPr lang="en-US" sz="1600" dirty="0"/>
          </a:p>
          <a:p>
            <a:pPr lvl="1"/>
            <a:r>
              <a:rPr lang="ru-RU" sz="1600" dirty="0" err="1"/>
              <a:t>трансформеры</a:t>
            </a:r>
            <a:r>
              <a:rPr lang="ru-RU" sz="1600" dirty="0"/>
              <a:t> быстрее и более точно выучивают крупно-размерные признаки, чем сверточные сети. Однако, архитектурам-</a:t>
            </a:r>
            <a:r>
              <a:rPr lang="ru-RU" sz="1600" dirty="0" err="1"/>
              <a:t>трансформерам</a:t>
            </a:r>
            <a:r>
              <a:rPr lang="ru-RU" sz="1600" dirty="0"/>
              <a:t> требуется больше примеров для мелко-размерных признаков. </a:t>
            </a:r>
            <a:endParaRPr lang="en-US" sz="1600" dirty="0"/>
          </a:p>
        </p:txBody>
      </p:sp>
    </p:spTree>
    <p:extLst>
      <p:ext uri="{BB962C8B-B14F-4D97-AF65-F5344CB8AC3E}">
        <p14:creationId xmlns:p14="http://schemas.microsoft.com/office/powerpoint/2010/main" val="429515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0873740" cy="1092200"/>
          </a:xfrm>
        </p:spPr>
        <p:txBody>
          <a:bodyPr>
            <a:normAutofit/>
          </a:bodyPr>
          <a:lstStyle/>
          <a:p>
            <a:r>
              <a:rPr lang="ru-RU" sz="3600" b="1" dirty="0" err="1"/>
              <a:t>Трансформеры</a:t>
            </a:r>
            <a:r>
              <a:rPr lang="ru-RU" sz="3600" b="1" dirty="0"/>
              <a:t>, полно-связные или сверточные сети</a:t>
            </a:r>
          </a:p>
        </p:txBody>
      </p:sp>
      <p:sp>
        <p:nvSpPr>
          <p:cNvPr id="3" name="Объект 2"/>
          <p:cNvSpPr>
            <a:spLocks noGrp="1"/>
          </p:cNvSpPr>
          <p:nvPr>
            <p:ph idx="1"/>
          </p:nvPr>
        </p:nvSpPr>
        <p:spPr>
          <a:xfrm>
            <a:off x="334354" y="850858"/>
            <a:ext cx="11574780" cy="4310802"/>
          </a:xfrm>
        </p:spPr>
        <p:txBody>
          <a:bodyPr>
            <a:noAutofit/>
          </a:bodyPr>
          <a:lstStyle/>
          <a:p>
            <a:r>
              <a:rPr lang="ru-RU" sz="2000" dirty="0"/>
              <a:t>В 2021 году был представлен ряд </a:t>
            </a:r>
            <a:r>
              <a:rPr lang="ru-RU" sz="2000" dirty="0" err="1"/>
              <a:t>трансформеров</a:t>
            </a:r>
            <a:r>
              <a:rPr lang="ru-RU" sz="2000" dirty="0"/>
              <a:t>-подобных </a:t>
            </a:r>
            <a:r>
              <a:rPr lang="ru-RU" sz="2000" dirty="0" err="1"/>
              <a:t>полносвязных</a:t>
            </a:r>
            <a:r>
              <a:rPr lang="ru-RU" sz="2000" dirty="0"/>
              <a:t> архитектур для решения задач компьютерного зрения</a:t>
            </a:r>
            <a:r>
              <a:rPr lang="en-US" sz="2000" dirty="0"/>
              <a:t>, </a:t>
            </a:r>
            <a:r>
              <a:rPr lang="ru-RU" sz="2000" dirty="0"/>
              <a:t>например MLP-</a:t>
            </a:r>
            <a:r>
              <a:rPr lang="ru-RU" sz="2000" dirty="0" err="1"/>
              <a:t>Mixer</a:t>
            </a:r>
            <a:r>
              <a:rPr lang="ru-RU" sz="2000" dirty="0"/>
              <a:t>.  </a:t>
            </a:r>
          </a:p>
          <a:p>
            <a:r>
              <a:rPr lang="ru-RU" sz="2000" dirty="0"/>
              <a:t>Основным преимуществом архитектур типа MLP-</a:t>
            </a:r>
            <a:r>
              <a:rPr lang="ru-RU" sz="2000" dirty="0" err="1"/>
              <a:t>Mixer</a:t>
            </a:r>
            <a:r>
              <a:rPr lang="ru-RU" sz="2000" dirty="0"/>
              <a:t> является пониженное число параметров (из за отсутствия многоголового само-внимания) и высокая скорость работы (операции с </a:t>
            </a:r>
            <a:r>
              <a:rPr lang="ru-RU" sz="2000" dirty="0" err="1"/>
              <a:t>полносвязными</a:t>
            </a:r>
            <a:r>
              <a:rPr lang="ru-RU" sz="2000" dirty="0"/>
              <a:t> слоями - самые быстрые).</a:t>
            </a:r>
          </a:p>
        </p:txBody>
      </p:sp>
      <p:pic>
        <p:nvPicPr>
          <p:cNvPr id="4" name="Рисунок 3"/>
          <p:cNvPicPr>
            <a:picLocks noChangeAspect="1"/>
          </p:cNvPicPr>
          <p:nvPr/>
        </p:nvPicPr>
        <p:blipFill>
          <a:blip r:embed="rId2"/>
          <a:stretch>
            <a:fillRect/>
          </a:stretch>
        </p:blipFill>
        <p:spPr>
          <a:xfrm>
            <a:off x="3791465" y="2563203"/>
            <a:ext cx="7049587" cy="4010025"/>
          </a:xfrm>
          <a:prstGeom prst="rect">
            <a:avLst/>
          </a:prstGeom>
        </p:spPr>
      </p:pic>
    </p:spTree>
    <p:extLst>
      <p:ext uri="{BB962C8B-B14F-4D97-AF65-F5344CB8AC3E}">
        <p14:creationId xmlns:p14="http://schemas.microsoft.com/office/powerpoint/2010/main" val="2098120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2960" y="203201"/>
            <a:ext cx="10515600" cy="987425"/>
          </a:xfrm>
        </p:spPr>
        <p:txBody>
          <a:bodyPr>
            <a:normAutofit/>
          </a:bodyPr>
          <a:lstStyle/>
          <a:p>
            <a:pPr algn="ctr"/>
            <a:r>
              <a:rPr lang="en-US" sz="4800" dirty="0" err="1">
                <a:solidFill>
                  <a:schemeClr val="bg1">
                    <a:lumMod val="95000"/>
                  </a:schemeClr>
                </a:solidFill>
              </a:rPr>
              <a:t>AlexNet</a:t>
            </a:r>
            <a:r>
              <a:rPr lang="en-US" sz="4800" dirty="0">
                <a:solidFill>
                  <a:schemeClr val="bg1">
                    <a:lumMod val="95000"/>
                  </a:schemeClr>
                </a:solidFill>
              </a:rPr>
              <a:t> (2012)</a:t>
            </a:r>
            <a:endParaRPr lang="ru-RU" sz="4800" dirty="0">
              <a:solidFill>
                <a:schemeClr val="bg1">
                  <a:lumMod val="95000"/>
                </a:schemeClr>
              </a:solidFill>
            </a:endParaRPr>
          </a:p>
        </p:txBody>
      </p:sp>
      <p:sp>
        <p:nvSpPr>
          <p:cNvPr id="3" name="Объект 2"/>
          <p:cNvSpPr>
            <a:spLocks noGrp="1"/>
          </p:cNvSpPr>
          <p:nvPr>
            <p:ph idx="1"/>
          </p:nvPr>
        </p:nvSpPr>
        <p:spPr>
          <a:xfrm>
            <a:off x="394335" y="1001246"/>
            <a:ext cx="11372849" cy="5030880"/>
          </a:xfrm>
        </p:spPr>
        <p:txBody>
          <a:bodyPr>
            <a:normAutofit/>
          </a:bodyPr>
          <a:lstStyle/>
          <a:p>
            <a:r>
              <a:rPr lang="ru-RU" sz="2000" dirty="0">
                <a:solidFill>
                  <a:schemeClr val="bg1"/>
                </a:solidFill>
              </a:rPr>
              <a:t>2006 – жадное </a:t>
            </a:r>
            <a:r>
              <a:rPr lang="ru-RU" sz="2000" dirty="0" err="1">
                <a:solidFill>
                  <a:schemeClr val="bg1"/>
                </a:solidFill>
              </a:rPr>
              <a:t>предобучение</a:t>
            </a:r>
            <a:r>
              <a:rPr lang="ru-RU" sz="2000" dirty="0">
                <a:solidFill>
                  <a:schemeClr val="bg1"/>
                </a:solidFill>
              </a:rPr>
              <a:t> нейронных сетей. </a:t>
            </a:r>
          </a:p>
          <a:p>
            <a:r>
              <a:rPr lang="ru-RU" sz="2000" dirty="0">
                <a:solidFill>
                  <a:schemeClr val="bg1"/>
                </a:solidFill>
              </a:rPr>
              <a:t>2007 – </a:t>
            </a:r>
            <a:r>
              <a:rPr lang="en-US" sz="2000" dirty="0">
                <a:solidFill>
                  <a:schemeClr val="bg1"/>
                </a:solidFill>
              </a:rPr>
              <a:t>CUDA (NVIDA), 2010 </a:t>
            </a:r>
            <a:r>
              <a:rPr lang="ru-RU" sz="2000" dirty="0">
                <a:solidFill>
                  <a:schemeClr val="bg1"/>
                </a:solidFill>
              </a:rPr>
              <a:t>разработка на </a:t>
            </a:r>
            <a:r>
              <a:rPr lang="en-US" sz="2000" dirty="0">
                <a:solidFill>
                  <a:schemeClr val="bg1"/>
                </a:solidFill>
              </a:rPr>
              <a:t>GPU</a:t>
            </a:r>
            <a:r>
              <a:rPr lang="ru-RU" sz="2000" dirty="0">
                <a:solidFill>
                  <a:schemeClr val="bg1"/>
                </a:solidFill>
              </a:rPr>
              <a:t>.</a:t>
            </a:r>
            <a:endParaRPr lang="en-US" sz="2000" dirty="0">
              <a:solidFill>
                <a:schemeClr val="bg1"/>
              </a:solidFill>
            </a:endParaRPr>
          </a:p>
          <a:p>
            <a:r>
              <a:rPr lang="en-US" sz="2000" dirty="0">
                <a:solidFill>
                  <a:schemeClr val="bg1"/>
                </a:solidFill>
              </a:rPr>
              <a:t>2010 – </a:t>
            </a:r>
            <a:r>
              <a:rPr lang="ru-RU" sz="2000" dirty="0">
                <a:solidFill>
                  <a:schemeClr val="bg1"/>
                </a:solidFill>
              </a:rPr>
              <a:t>соревнования для набора </a:t>
            </a:r>
            <a:r>
              <a:rPr lang="en-US" sz="2000" dirty="0">
                <a:solidFill>
                  <a:schemeClr val="bg1"/>
                </a:solidFill>
              </a:rPr>
              <a:t>ImageNet</a:t>
            </a:r>
            <a:r>
              <a:rPr lang="ru-RU" sz="2000" dirty="0">
                <a:solidFill>
                  <a:schemeClr val="bg1"/>
                </a:solidFill>
              </a:rPr>
              <a:t>.</a:t>
            </a:r>
            <a:endParaRPr lang="en-US" sz="2000" dirty="0">
              <a:solidFill>
                <a:schemeClr val="bg1"/>
              </a:solidFill>
            </a:endParaRPr>
          </a:p>
          <a:p>
            <a:r>
              <a:rPr lang="en-US" sz="2000" dirty="0">
                <a:solidFill>
                  <a:schemeClr val="bg1"/>
                </a:solidFill>
              </a:rPr>
              <a:t>2012 –</a:t>
            </a:r>
            <a:r>
              <a:rPr lang="ru-RU" sz="2000" dirty="0">
                <a:solidFill>
                  <a:schemeClr val="bg1"/>
                </a:solidFill>
              </a:rPr>
              <a:t> Архитектура </a:t>
            </a:r>
            <a:r>
              <a:rPr lang="en-US" sz="2000" dirty="0" err="1">
                <a:solidFill>
                  <a:schemeClr val="bg1"/>
                </a:solidFill>
              </a:rPr>
              <a:t>AlexNet</a:t>
            </a:r>
            <a:r>
              <a:rPr lang="ru-RU" sz="2000" dirty="0">
                <a:solidFill>
                  <a:schemeClr val="bg1"/>
                </a:solidFill>
              </a:rPr>
              <a:t>.</a:t>
            </a:r>
            <a:endParaRPr lang="en-US" sz="2000" dirty="0">
              <a:solidFill>
                <a:schemeClr val="bg1"/>
              </a:solidFill>
            </a:endParaRPr>
          </a:p>
          <a:p>
            <a:pPr lvl="1"/>
            <a:r>
              <a:rPr lang="ru-RU" sz="2000" dirty="0">
                <a:solidFill>
                  <a:schemeClr val="bg1"/>
                </a:solidFill>
              </a:rPr>
              <a:t>Первая успешная архитектура </a:t>
            </a:r>
            <a:br>
              <a:rPr lang="ru-RU" sz="2000" dirty="0">
                <a:solidFill>
                  <a:schemeClr val="bg1"/>
                </a:solidFill>
              </a:rPr>
            </a:br>
            <a:r>
              <a:rPr lang="ru-RU" sz="2000" dirty="0">
                <a:solidFill>
                  <a:schemeClr val="bg1"/>
                </a:solidFill>
              </a:rPr>
              <a:t>глубоких сверточных сетей</a:t>
            </a:r>
            <a:endParaRPr lang="en-US" sz="2000" dirty="0">
              <a:solidFill>
                <a:schemeClr val="bg1"/>
              </a:solidFill>
            </a:endParaRPr>
          </a:p>
          <a:p>
            <a:r>
              <a:rPr lang="en-US" sz="2100" dirty="0">
                <a:solidFill>
                  <a:schemeClr val="bg1"/>
                </a:solidFill>
              </a:rPr>
              <a:t>2013 </a:t>
            </a:r>
            <a:r>
              <a:rPr lang="en-US" sz="2100" dirty="0" err="1">
                <a:solidFill>
                  <a:schemeClr val="bg1"/>
                </a:solidFill>
              </a:rPr>
              <a:t>ZFNet</a:t>
            </a:r>
            <a:r>
              <a:rPr lang="ru-RU" sz="2100" dirty="0">
                <a:solidFill>
                  <a:schemeClr val="bg1"/>
                </a:solidFill>
              </a:rPr>
              <a:t>, С</a:t>
            </a:r>
            <a:r>
              <a:rPr lang="en-US" sz="2100" dirty="0" err="1">
                <a:solidFill>
                  <a:schemeClr val="bg1"/>
                </a:solidFill>
              </a:rPr>
              <a:t>affenet</a:t>
            </a:r>
            <a:r>
              <a:rPr lang="ru-RU" sz="2100" dirty="0">
                <a:solidFill>
                  <a:schemeClr val="bg1"/>
                </a:solidFill>
              </a:rPr>
              <a:t> – аналоги </a:t>
            </a:r>
            <a:r>
              <a:rPr lang="en-US" sz="2100" dirty="0" err="1">
                <a:solidFill>
                  <a:schemeClr val="bg1"/>
                </a:solidFill>
              </a:rPr>
              <a:t>AlexNet</a:t>
            </a:r>
            <a:r>
              <a:rPr lang="ru-RU" sz="2400" dirty="0">
                <a:solidFill>
                  <a:schemeClr val="bg1"/>
                </a:solidFill>
              </a:rPr>
              <a:t>.</a:t>
            </a:r>
            <a:endParaRPr lang="en-US" sz="2400" dirty="0">
              <a:solidFill>
                <a:schemeClr val="bg1"/>
              </a:solidFill>
            </a:endParaRPr>
          </a:p>
          <a:p>
            <a:endParaRPr lang="ru-RU" sz="2100" dirty="0">
              <a:solidFill>
                <a:schemeClr val="bg1"/>
              </a:solidFill>
            </a:endParaRPr>
          </a:p>
          <a:p>
            <a:pPr lvl="1"/>
            <a:endParaRPr lang="ru-RU" sz="1700" dirty="0"/>
          </a:p>
        </p:txBody>
      </p:sp>
      <p:sp>
        <p:nvSpPr>
          <p:cNvPr id="7" name="TextBox 6"/>
          <p:cNvSpPr txBox="1"/>
          <p:nvPr/>
        </p:nvSpPr>
        <p:spPr>
          <a:xfrm>
            <a:off x="510253" y="3668960"/>
            <a:ext cx="5481501" cy="2369880"/>
          </a:xfrm>
          <a:prstGeom prst="rect">
            <a:avLst/>
          </a:prstGeom>
          <a:noFill/>
        </p:spPr>
        <p:txBody>
          <a:bodyPr wrap="none" rtlCol="0">
            <a:spAutoFit/>
          </a:bodyPr>
          <a:lstStyle/>
          <a:p>
            <a:pPr marL="285750" indent="-285750">
              <a:buFont typeface="Arial" panose="020B0604020202020204" pitchFamily="34" charset="0"/>
              <a:buChar char="•"/>
            </a:pPr>
            <a:r>
              <a:rPr lang="en-US" sz="2400" dirty="0" err="1">
                <a:solidFill>
                  <a:schemeClr val="bg1"/>
                </a:solidFill>
              </a:rPr>
              <a:t>AlexNet</a:t>
            </a:r>
            <a:r>
              <a:rPr lang="en-US" sz="2400" dirty="0">
                <a:solidFill>
                  <a:schemeClr val="bg1"/>
                </a:solidFill>
              </a:rPr>
              <a:t> – 7 </a:t>
            </a:r>
            <a:r>
              <a:rPr lang="ru-RU" sz="2400" dirty="0">
                <a:solidFill>
                  <a:schemeClr val="bg1"/>
                </a:solidFill>
              </a:rPr>
              <a:t>слоев, концепты</a:t>
            </a:r>
            <a:endParaRPr lang="en-US" sz="2400" dirty="0">
              <a:solidFill>
                <a:schemeClr val="bg1"/>
              </a:solidFill>
            </a:endParaRPr>
          </a:p>
          <a:p>
            <a:pPr marL="538163" indent="-285750">
              <a:buFont typeface="Arial" panose="020B0604020202020204" pitchFamily="34" charset="0"/>
              <a:buChar char="•"/>
            </a:pPr>
            <a:r>
              <a:rPr lang="en-US" sz="2800" dirty="0">
                <a:solidFill>
                  <a:schemeClr val="bg1"/>
                </a:solidFill>
              </a:rPr>
              <a:t>Max pooling</a:t>
            </a:r>
            <a:r>
              <a:rPr lang="ru-RU" sz="2800" dirty="0">
                <a:solidFill>
                  <a:schemeClr val="bg1"/>
                </a:solidFill>
              </a:rPr>
              <a:t>,</a:t>
            </a:r>
            <a:r>
              <a:rPr lang="en-US" sz="2800" dirty="0">
                <a:solidFill>
                  <a:schemeClr val="bg1"/>
                </a:solidFill>
              </a:rPr>
              <a:t> </a:t>
            </a:r>
            <a:r>
              <a:rPr lang="ru-RU" sz="2800" dirty="0">
                <a:solidFill>
                  <a:schemeClr val="bg1"/>
                </a:solidFill>
              </a:rPr>
              <a:t>но с перекрытием</a:t>
            </a:r>
          </a:p>
          <a:p>
            <a:pPr marL="538163" indent="-285750">
              <a:buFont typeface="Arial" panose="020B0604020202020204" pitchFamily="34" charset="0"/>
              <a:buChar char="•"/>
            </a:pPr>
            <a:r>
              <a:rPr lang="en-US" sz="2800" dirty="0" err="1">
                <a:solidFill>
                  <a:schemeClr val="bg1"/>
                </a:solidFill>
              </a:rPr>
              <a:t>DropOut</a:t>
            </a:r>
            <a:r>
              <a:rPr lang="en-US" sz="2800" dirty="0">
                <a:solidFill>
                  <a:schemeClr val="bg1"/>
                </a:solidFill>
              </a:rPr>
              <a:t>,</a:t>
            </a:r>
          </a:p>
          <a:p>
            <a:pPr marL="538163" indent="-285750">
              <a:buFont typeface="Arial" panose="020B0604020202020204" pitchFamily="34" charset="0"/>
              <a:buChar char="•"/>
            </a:pPr>
            <a:r>
              <a:rPr lang="ru-RU" sz="2800" dirty="0">
                <a:solidFill>
                  <a:schemeClr val="bg1"/>
                </a:solidFill>
              </a:rPr>
              <a:t>Аугментация</a:t>
            </a:r>
            <a:r>
              <a:rPr lang="en-US" sz="2800" dirty="0">
                <a:solidFill>
                  <a:schemeClr val="bg1"/>
                </a:solidFill>
              </a:rPr>
              <a:t>,</a:t>
            </a:r>
          </a:p>
          <a:p>
            <a:pPr marL="538163" indent="-285750">
              <a:buFont typeface="Arial" panose="020B0604020202020204" pitchFamily="34" charset="0"/>
              <a:buChar char="•"/>
            </a:pPr>
            <a:r>
              <a:rPr lang="en-US" sz="2000" dirty="0" err="1">
                <a:solidFill>
                  <a:schemeClr val="bg1"/>
                </a:solidFill>
              </a:rPr>
              <a:t>ReLU</a:t>
            </a:r>
            <a:endParaRPr lang="ru-RU" sz="2000" dirty="0">
              <a:solidFill>
                <a:schemeClr val="bg1"/>
              </a:solidFill>
            </a:endParaRPr>
          </a:p>
          <a:p>
            <a:pPr marL="538163" indent="-285750">
              <a:buFont typeface="Arial" panose="020B0604020202020204" pitchFamily="34" charset="0"/>
              <a:buChar char="•"/>
            </a:pPr>
            <a:r>
              <a:rPr lang="ru-RU" sz="2000" dirty="0" err="1">
                <a:solidFill>
                  <a:schemeClr val="bg1"/>
                </a:solidFill>
              </a:rPr>
              <a:t>Груповая</a:t>
            </a:r>
            <a:r>
              <a:rPr lang="ru-RU" sz="2000" dirty="0">
                <a:solidFill>
                  <a:schemeClr val="bg1"/>
                </a:solidFill>
              </a:rPr>
              <a:t> свертка.</a:t>
            </a:r>
          </a:p>
        </p:txBody>
      </p:sp>
      <p:sp>
        <p:nvSpPr>
          <p:cNvPr id="13" name="TextBox 12"/>
          <p:cNvSpPr txBox="1"/>
          <p:nvPr/>
        </p:nvSpPr>
        <p:spPr>
          <a:xfrm>
            <a:off x="510253" y="5944736"/>
            <a:ext cx="11004429" cy="646331"/>
          </a:xfrm>
          <a:prstGeom prst="rect">
            <a:avLst/>
          </a:prstGeom>
          <a:noFill/>
        </p:spPr>
        <p:txBody>
          <a:bodyPr wrap="square" rtlCol="0">
            <a:spAutoFit/>
          </a:bodyPr>
          <a:lstStyle/>
          <a:p>
            <a:pPr marL="285750" indent="-285750">
              <a:buFont typeface="Arial" panose="020B0604020202020204" pitchFamily="34" charset="0"/>
              <a:buChar char="•"/>
            </a:pPr>
            <a:r>
              <a:rPr lang="ru-RU" dirty="0">
                <a:solidFill>
                  <a:schemeClr val="bg1"/>
                </a:solidFill>
              </a:rPr>
              <a:t>Сегодня </a:t>
            </a:r>
            <a:r>
              <a:rPr lang="en-US" dirty="0" err="1">
                <a:solidFill>
                  <a:schemeClr val="bg1"/>
                </a:solidFill>
              </a:rPr>
              <a:t>AlexNet</a:t>
            </a:r>
            <a:r>
              <a:rPr lang="ru-RU" dirty="0">
                <a:solidFill>
                  <a:schemeClr val="bg1"/>
                </a:solidFill>
              </a:rPr>
              <a:t> осовременен, </a:t>
            </a:r>
            <a:br>
              <a:rPr lang="ru-RU" dirty="0">
                <a:solidFill>
                  <a:schemeClr val="bg1"/>
                </a:solidFill>
              </a:rPr>
            </a:br>
            <a:r>
              <a:rPr lang="ru-RU" dirty="0">
                <a:solidFill>
                  <a:schemeClr val="bg1"/>
                </a:solidFill>
              </a:rPr>
              <a:t>например, </a:t>
            </a:r>
            <a:r>
              <a:rPr lang="en-US" dirty="0">
                <a:solidFill>
                  <a:schemeClr val="bg1"/>
                </a:solidFill>
              </a:rPr>
              <a:t>max pool </a:t>
            </a:r>
            <a:r>
              <a:rPr lang="ru-RU" dirty="0">
                <a:solidFill>
                  <a:schemeClr val="bg1"/>
                </a:solidFill>
              </a:rPr>
              <a:t>без перекрытия, иногда </a:t>
            </a:r>
            <a:r>
              <a:rPr lang="en-US" dirty="0">
                <a:solidFill>
                  <a:schemeClr val="bg1"/>
                </a:solidFill>
              </a:rPr>
              <a:t>dropout </a:t>
            </a:r>
            <a:r>
              <a:rPr lang="ru-RU" dirty="0">
                <a:solidFill>
                  <a:schemeClr val="bg1"/>
                </a:solidFill>
              </a:rPr>
              <a:t>заменяют на </a:t>
            </a:r>
            <a:r>
              <a:rPr lang="en-US" dirty="0" err="1">
                <a:solidFill>
                  <a:schemeClr val="bg1"/>
                </a:solidFill>
              </a:rPr>
              <a:t>batchnorm</a:t>
            </a:r>
            <a:r>
              <a:rPr lang="en-US" dirty="0">
                <a:solidFill>
                  <a:schemeClr val="bg1"/>
                </a:solidFill>
              </a:rPr>
              <a:t>, </a:t>
            </a:r>
            <a:r>
              <a:rPr lang="ru-RU" dirty="0">
                <a:solidFill>
                  <a:schemeClr val="bg1"/>
                </a:solidFill>
              </a:rPr>
              <a:t>убирают </a:t>
            </a:r>
            <a:r>
              <a:rPr lang="ru-RU" dirty="0" err="1">
                <a:solidFill>
                  <a:schemeClr val="bg1"/>
                </a:solidFill>
              </a:rPr>
              <a:t>груповую</a:t>
            </a:r>
            <a:r>
              <a:rPr lang="ru-RU" dirty="0">
                <a:solidFill>
                  <a:schemeClr val="bg1"/>
                </a:solidFill>
              </a:rPr>
              <a:t> свертки.</a:t>
            </a:r>
          </a:p>
        </p:txBody>
      </p:sp>
      <p:pic>
        <p:nvPicPr>
          <p:cNvPr id="7174" name="Picture 6">
            <a:extLst>
              <a:ext uri="{FF2B5EF4-FFF2-40B4-BE49-F238E27FC236}">
                <a16:creationId xmlns:a16="http://schemas.microsoft.com/office/drawing/2014/main" id="{F3D402ED-9F05-D94A-85A0-45A0CBE88C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1267" y="2156041"/>
            <a:ext cx="6116377" cy="3831605"/>
          </a:xfrm>
          <a:prstGeom prst="rect">
            <a:avLst/>
          </a:prstGeom>
          <a:solidFill>
            <a:schemeClr val="bg1">
              <a:lumMod val="95000"/>
            </a:schemeClr>
          </a:solidFill>
        </p:spPr>
      </p:pic>
      <p:sp>
        <p:nvSpPr>
          <p:cNvPr id="8" name="Прямоугольник 7">
            <a:extLst>
              <a:ext uri="{FF2B5EF4-FFF2-40B4-BE49-F238E27FC236}">
                <a16:creationId xmlns:a16="http://schemas.microsoft.com/office/drawing/2014/main" id="{8D2747B5-A59A-5F35-2FA9-B27D026700A5}"/>
              </a:ext>
            </a:extLst>
          </p:cNvPr>
          <p:cNvSpPr/>
          <p:nvPr/>
        </p:nvSpPr>
        <p:spPr>
          <a:xfrm>
            <a:off x="646835" y="3696716"/>
            <a:ext cx="5232672" cy="2248020"/>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6854664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7029" y="365125"/>
            <a:ext cx="11267875" cy="587375"/>
          </a:xfrm>
        </p:spPr>
        <p:txBody>
          <a:bodyPr>
            <a:noAutofit/>
          </a:bodyPr>
          <a:lstStyle/>
          <a:p>
            <a:r>
              <a:rPr lang="ru-RU" sz="4800" b="1" dirty="0">
                <a:solidFill>
                  <a:schemeClr val="bg1"/>
                </a:solidFill>
              </a:rPr>
              <a:t>Проблемы современных нейронных сетей</a:t>
            </a:r>
            <a:endParaRPr lang="ru-RU" sz="4800" dirty="0">
              <a:solidFill>
                <a:schemeClr val="bg1"/>
              </a:solidFill>
            </a:endParaRPr>
          </a:p>
        </p:txBody>
      </p:sp>
      <p:sp>
        <p:nvSpPr>
          <p:cNvPr id="3" name="Объект 2"/>
          <p:cNvSpPr>
            <a:spLocks noGrp="1"/>
          </p:cNvSpPr>
          <p:nvPr>
            <p:ph idx="1"/>
          </p:nvPr>
        </p:nvSpPr>
        <p:spPr>
          <a:xfrm>
            <a:off x="304800" y="952500"/>
            <a:ext cx="11605260" cy="5619749"/>
          </a:xfrm>
        </p:spPr>
        <p:txBody>
          <a:bodyPr>
            <a:normAutofit fontScale="92500" lnSpcReduction="10000"/>
          </a:bodyPr>
          <a:lstStyle/>
          <a:p>
            <a:pPr marL="447675">
              <a:tabLst>
                <a:tab pos="447675" algn="l"/>
              </a:tabLst>
            </a:pPr>
            <a:r>
              <a:rPr lang="ru-RU" sz="2400" dirty="0" smtClean="0">
                <a:solidFill>
                  <a:schemeClr val="bg1"/>
                </a:solidFill>
              </a:rPr>
              <a:t>Использование </a:t>
            </a:r>
            <a:r>
              <a:rPr lang="en-US" sz="2400" dirty="0">
                <a:solidFill>
                  <a:schemeClr val="bg1"/>
                </a:solidFill>
              </a:rPr>
              <a:t>NAS </a:t>
            </a:r>
            <a:r>
              <a:rPr lang="ru-RU" sz="2400" dirty="0">
                <a:solidFill>
                  <a:schemeClr val="bg1"/>
                </a:solidFill>
              </a:rPr>
              <a:t>и </a:t>
            </a:r>
            <a:r>
              <a:rPr lang="en-US" sz="2400" dirty="0" err="1">
                <a:solidFill>
                  <a:schemeClr val="bg1"/>
                </a:solidFill>
              </a:rPr>
              <a:t>AutoML</a:t>
            </a:r>
            <a:endParaRPr lang="ru-RU" sz="2400" dirty="0">
              <a:solidFill>
                <a:schemeClr val="bg1"/>
              </a:solidFill>
            </a:endParaRPr>
          </a:p>
          <a:p>
            <a:pPr marL="904875" lvl="1">
              <a:tabLst>
                <a:tab pos="447675" algn="l"/>
              </a:tabLst>
            </a:pPr>
            <a:r>
              <a:rPr lang="ru-RU" sz="2000" dirty="0">
                <a:solidFill>
                  <a:schemeClr val="bg1"/>
                </a:solidFill>
              </a:rPr>
              <a:t>Оптимальность результатов зависят и ограничены опытом исследователя</a:t>
            </a:r>
            <a:r>
              <a:rPr lang="ru-RU" sz="2000" dirty="0" smtClean="0">
                <a:solidFill>
                  <a:schemeClr val="bg1"/>
                </a:solidFill>
              </a:rPr>
              <a:t>.</a:t>
            </a:r>
          </a:p>
          <a:p>
            <a:pPr marL="904875" lvl="1">
              <a:tabLst>
                <a:tab pos="447675" algn="l"/>
              </a:tabLst>
            </a:pPr>
            <a:r>
              <a:rPr lang="ru-RU" sz="2000" dirty="0" smtClean="0">
                <a:solidFill>
                  <a:schemeClr val="bg1"/>
                </a:solidFill>
              </a:rPr>
              <a:t>Сегодня это рассматривается как широкая оптимизация</a:t>
            </a:r>
            <a:endParaRPr lang="ru-RU" sz="2000" dirty="0">
              <a:solidFill>
                <a:schemeClr val="bg1"/>
              </a:solidFill>
            </a:endParaRPr>
          </a:p>
          <a:p>
            <a:pPr marL="447675">
              <a:tabLst>
                <a:tab pos="447675" algn="l"/>
              </a:tabLst>
            </a:pPr>
            <a:r>
              <a:rPr lang="ru-RU" sz="2400" dirty="0">
                <a:solidFill>
                  <a:schemeClr val="bg1"/>
                </a:solidFill>
              </a:rPr>
              <a:t>Выбор методов регуляризации обучения и работы нейронной сети.</a:t>
            </a:r>
          </a:p>
          <a:p>
            <a:pPr marL="904875" lvl="1">
              <a:tabLst>
                <a:tab pos="447675" algn="l"/>
              </a:tabLst>
            </a:pPr>
            <a:r>
              <a:rPr lang="ru-RU" sz="2000" dirty="0">
                <a:solidFill>
                  <a:schemeClr val="bg1"/>
                </a:solidFill>
              </a:rPr>
              <a:t>Альтернативы </a:t>
            </a:r>
            <a:r>
              <a:rPr lang="ru-RU" sz="2000" dirty="0" err="1">
                <a:solidFill>
                  <a:schemeClr val="bg1"/>
                </a:solidFill>
              </a:rPr>
              <a:t>батч</a:t>
            </a:r>
            <a:r>
              <a:rPr lang="ru-RU" sz="2000" dirty="0">
                <a:solidFill>
                  <a:schemeClr val="bg1"/>
                </a:solidFill>
              </a:rPr>
              <a:t>-нормализации, другие методы регуляризации и аугментации</a:t>
            </a:r>
            <a:r>
              <a:rPr lang="ru-RU" sz="2000" dirty="0" smtClean="0">
                <a:solidFill>
                  <a:schemeClr val="bg1"/>
                </a:solidFill>
              </a:rPr>
              <a:t>.</a:t>
            </a:r>
            <a:endParaRPr lang="en-US" sz="2000" dirty="0">
              <a:solidFill>
                <a:schemeClr val="bg1"/>
              </a:solidFill>
            </a:endParaRPr>
          </a:p>
          <a:p>
            <a:pPr marL="447675">
              <a:tabLst>
                <a:tab pos="447675" algn="l"/>
              </a:tabLst>
            </a:pPr>
            <a:r>
              <a:rPr lang="ru-RU" sz="2400" dirty="0">
                <a:solidFill>
                  <a:schemeClr val="bg1"/>
                </a:solidFill>
              </a:rPr>
              <a:t>Оптимизация стратегий обучения глубоких нейронных сетей</a:t>
            </a:r>
            <a:r>
              <a:rPr lang="en-US" sz="2400" dirty="0">
                <a:solidFill>
                  <a:schemeClr val="bg1"/>
                </a:solidFill>
              </a:rPr>
              <a:t>.</a:t>
            </a:r>
            <a:endParaRPr lang="ru-RU" sz="2400" dirty="0">
              <a:solidFill>
                <a:schemeClr val="bg1"/>
              </a:solidFill>
            </a:endParaRPr>
          </a:p>
          <a:p>
            <a:pPr marL="904875" lvl="1">
              <a:tabLst>
                <a:tab pos="447675" algn="l"/>
              </a:tabLst>
            </a:pPr>
            <a:r>
              <a:rPr lang="ru-RU" sz="2000" dirty="0" smtClean="0">
                <a:solidFill>
                  <a:schemeClr val="bg1"/>
                </a:solidFill>
              </a:rPr>
              <a:t>полу-контролируемое </a:t>
            </a:r>
            <a:r>
              <a:rPr lang="ru-RU" sz="2000" dirty="0">
                <a:solidFill>
                  <a:schemeClr val="bg1"/>
                </a:solidFill>
              </a:rPr>
              <a:t>обучение, </a:t>
            </a:r>
            <a:r>
              <a:rPr lang="ru-RU" sz="2000" dirty="0" err="1" smtClean="0">
                <a:solidFill>
                  <a:schemeClr val="bg1"/>
                </a:solidFill>
              </a:rPr>
              <a:t>метообучение</a:t>
            </a:r>
            <a:r>
              <a:rPr lang="ru-RU" sz="2000" dirty="0" smtClean="0">
                <a:solidFill>
                  <a:schemeClr val="bg1"/>
                </a:solidFill>
              </a:rPr>
              <a:t> (учитель-ученик и </a:t>
            </a:r>
            <a:r>
              <a:rPr lang="ru-RU" sz="2000" dirty="0" err="1" smtClean="0">
                <a:solidFill>
                  <a:schemeClr val="bg1"/>
                </a:solidFill>
              </a:rPr>
              <a:t>др</a:t>
            </a:r>
            <a:r>
              <a:rPr lang="ru-RU" sz="2000" dirty="0" smtClean="0">
                <a:solidFill>
                  <a:schemeClr val="bg1"/>
                </a:solidFill>
              </a:rPr>
              <a:t>).</a:t>
            </a:r>
            <a:endParaRPr lang="en-US" sz="2000" dirty="0" smtClean="0">
              <a:solidFill>
                <a:schemeClr val="bg1"/>
              </a:solidFill>
            </a:endParaRPr>
          </a:p>
          <a:p>
            <a:pPr marL="904875" lvl="1">
              <a:tabLst>
                <a:tab pos="447675" algn="l"/>
              </a:tabLst>
            </a:pPr>
            <a:r>
              <a:rPr lang="en-US" sz="2000" dirty="0" smtClean="0">
                <a:solidFill>
                  <a:schemeClr val="bg1"/>
                </a:solidFill>
              </a:rPr>
              <a:t>SAM, text2img </a:t>
            </a:r>
            <a:r>
              <a:rPr lang="ru-RU" sz="2000" dirty="0" smtClean="0">
                <a:solidFill>
                  <a:schemeClr val="bg1"/>
                </a:solidFill>
              </a:rPr>
              <a:t>или другая доп. информация</a:t>
            </a:r>
            <a:endParaRPr lang="ru-RU" sz="2000" dirty="0">
              <a:solidFill>
                <a:schemeClr val="bg1"/>
              </a:solidFill>
            </a:endParaRPr>
          </a:p>
          <a:p>
            <a:pPr marL="904875" lvl="1">
              <a:tabLst>
                <a:tab pos="447675" algn="l"/>
              </a:tabLst>
            </a:pPr>
            <a:r>
              <a:rPr lang="en-US" sz="2000" dirty="0" smtClean="0">
                <a:solidFill>
                  <a:schemeClr val="bg1"/>
                </a:solidFill>
              </a:rPr>
              <a:t>few</a:t>
            </a:r>
            <a:r>
              <a:rPr lang="en-US" sz="2000" dirty="0" smtClean="0">
                <a:solidFill>
                  <a:schemeClr val="bg1"/>
                </a:solidFill>
              </a:rPr>
              <a:t>-short </a:t>
            </a:r>
            <a:r>
              <a:rPr lang="en-US" sz="2000" dirty="0">
                <a:solidFill>
                  <a:schemeClr val="bg1"/>
                </a:solidFill>
              </a:rPr>
              <a:t>learning architectures </a:t>
            </a:r>
            <a:endParaRPr lang="ru-RU" sz="2000" dirty="0">
              <a:solidFill>
                <a:schemeClr val="bg1"/>
              </a:solidFill>
            </a:endParaRPr>
          </a:p>
          <a:p>
            <a:pPr marL="1362075" lvl="2">
              <a:tabLst>
                <a:tab pos="447675" algn="l"/>
              </a:tabLst>
            </a:pPr>
            <a:r>
              <a:rPr lang="ru-RU" dirty="0">
                <a:solidFill>
                  <a:schemeClr val="bg1"/>
                </a:solidFill>
              </a:rPr>
              <a:t>Распознавание неизвестных изображений по поиску релевантных признаков </a:t>
            </a:r>
            <a:br>
              <a:rPr lang="ru-RU" dirty="0">
                <a:solidFill>
                  <a:schemeClr val="bg1"/>
                </a:solidFill>
              </a:rPr>
            </a:br>
            <a:r>
              <a:rPr lang="ru-RU" dirty="0">
                <a:solidFill>
                  <a:schemeClr val="bg1"/>
                </a:solidFill>
              </a:rPr>
              <a:t>из некоторого набора.</a:t>
            </a:r>
          </a:p>
          <a:p>
            <a:pPr marL="447675">
              <a:tabLst>
                <a:tab pos="447675" algn="l"/>
              </a:tabLst>
            </a:pPr>
            <a:r>
              <a:rPr lang="ru-RU" sz="2400" dirty="0">
                <a:solidFill>
                  <a:schemeClr val="bg1"/>
                </a:solidFill>
              </a:rPr>
              <a:t>Баланс </a:t>
            </a:r>
            <a:r>
              <a:rPr lang="ru-RU" sz="2400" dirty="0" err="1">
                <a:solidFill>
                  <a:schemeClr val="bg1"/>
                </a:solidFill>
              </a:rPr>
              <a:t>трансформер</a:t>
            </a:r>
            <a:r>
              <a:rPr lang="ru-RU" sz="2400" dirty="0">
                <a:solidFill>
                  <a:schemeClr val="bg1"/>
                </a:solidFill>
              </a:rPr>
              <a:t> – сверточные сети-</a:t>
            </a:r>
            <a:r>
              <a:rPr lang="ru-RU" sz="2400" dirty="0" err="1">
                <a:solidFill>
                  <a:schemeClr val="bg1"/>
                </a:solidFill>
              </a:rPr>
              <a:t>полносвязные</a:t>
            </a:r>
            <a:r>
              <a:rPr lang="ru-RU" sz="2400" dirty="0">
                <a:solidFill>
                  <a:schemeClr val="bg1"/>
                </a:solidFill>
              </a:rPr>
              <a:t> блоки. </a:t>
            </a:r>
            <a:endParaRPr lang="en-US" sz="2400" dirty="0">
              <a:solidFill>
                <a:schemeClr val="bg1"/>
              </a:solidFill>
            </a:endParaRPr>
          </a:p>
          <a:p>
            <a:pPr marL="447675">
              <a:tabLst>
                <a:tab pos="447675" algn="l"/>
              </a:tabLst>
            </a:pPr>
            <a:r>
              <a:rPr lang="ru-RU" sz="2400" dirty="0" smtClean="0">
                <a:solidFill>
                  <a:schemeClr val="bg1"/>
                </a:solidFill>
              </a:rPr>
              <a:t>Генеративные подходы </a:t>
            </a:r>
            <a:r>
              <a:rPr lang="en-US" sz="2400" dirty="0" smtClean="0">
                <a:solidFill>
                  <a:schemeClr val="bg1"/>
                </a:solidFill>
              </a:rPr>
              <a:t>(VAE, GAN, Diffusion </a:t>
            </a:r>
            <a:r>
              <a:rPr lang="ru-RU" sz="2400" dirty="0" smtClean="0">
                <a:solidFill>
                  <a:schemeClr val="bg1"/>
                </a:solidFill>
              </a:rPr>
              <a:t>и другие) как основа решения любых задач</a:t>
            </a:r>
            <a:endParaRPr lang="en-US" sz="2400" dirty="0" smtClean="0">
              <a:solidFill>
                <a:schemeClr val="bg1"/>
              </a:solidFill>
            </a:endParaRPr>
          </a:p>
          <a:p>
            <a:pPr marL="447675">
              <a:tabLst>
                <a:tab pos="447675" algn="l"/>
              </a:tabLst>
            </a:pPr>
            <a:r>
              <a:rPr lang="ru-RU" sz="2400" dirty="0" smtClean="0">
                <a:solidFill>
                  <a:schemeClr val="bg1"/>
                </a:solidFill>
              </a:rPr>
              <a:t>Качество </a:t>
            </a:r>
            <a:r>
              <a:rPr lang="ru-RU" sz="2400" dirty="0">
                <a:solidFill>
                  <a:schemeClr val="bg1"/>
                </a:solidFill>
              </a:rPr>
              <a:t>набора данных.</a:t>
            </a:r>
          </a:p>
          <a:p>
            <a:pPr marL="904875" lvl="1">
              <a:tabLst>
                <a:tab pos="447675" algn="l"/>
              </a:tabLst>
            </a:pPr>
            <a:r>
              <a:rPr lang="ru-RU" sz="2000" dirty="0">
                <a:solidFill>
                  <a:schemeClr val="bg1"/>
                </a:solidFill>
              </a:rPr>
              <a:t>Баланс классов и качество </a:t>
            </a:r>
            <a:r>
              <a:rPr lang="ru-RU" sz="2000" dirty="0" smtClean="0">
                <a:solidFill>
                  <a:schemeClr val="bg1"/>
                </a:solidFill>
              </a:rPr>
              <a:t>разметки</a:t>
            </a:r>
          </a:p>
          <a:p>
            <a:pPr marL="447675">
              <a:tabLst>
                <a:tab pos="447675" algn="l"/>
              </a:tabLst>
            </a:pPr>
            <a:r>
              <a:rPr lang="ru-RU" sz="2400" dirty="0" smtClean="0">
                <a:solidFill>
                  <a:schemeClr val="bg1"/>
                </a:solidFill>
              </a:rPr>
              <a:t>Доверенный ИИ : надежность, интерпретируемость, защищенность, этичность\</a:t>
            </a:r>
            <a:r>
              <a:rPr lang="ru-RU" sz="2400" dirty="0" err="1" smtClean="0">
                <a:solidFill>
                  <a:schemeClr val="bg1"/>
                </a:solidFill>
              </a:rPr>
              <a:t>легал</a:t>
            </a:r>
            <a:r>
              <a:rPr lang="ru-RU" sz="2400" dirty="0" smtClean="0">
                <a:solidFill>
                  <a:schemeClr val="bg1"/>
                </a:solidFill>
              </a:rPr>
              <a:t>.</a:t>
            </a:r>
            <a:endParaRPr lang="en-US" sz="2400" dirty="0" smtClean="0">
              <a:solidFill>
                <a:schemeClr val="bg1"/>
              </a:solidFill>
            </a:endParaRPr>
          </a:p>
          <a:p>
            <a:pPr marL="904875" lvl="1">
              <a:tabLst>
                <a:tab pos="447675" algn="l"/>
              </a:tabLst>
            </a:pPr>
            <a:r>
              <a:rPr lang="ru-RU" sz="2000" dirty="0" smtClean="0">
                <a:solidFill>
                  <a:schemeClr val="bg1"/>
                </a:solidFill>
              </a:rPr>
              <a:t>Еще переход в концепцию вертикальный ИИ (</a:t>
            </a:r>
            <a:r>
              <a:rPr lang="ru-RU" sz="2000" dirty="0" err="1" smtClean="0">
                <a:solidFill>
                  <a:schemeClr val="bg1"/>
                </a:solidFill>
              </a:rPr>
              <a:t>пайплайн</a:t>
            </a:r>
            <a:r>
              <a:rPr lang="ru-RU" sz="2000" dirty="0" smtClean="0">
                <a:solidFill>
                  <a:schemeClr val="bg1"/>
                </a:solidFill>
              </a:rPr>
              <a:t> под домен)</a:t>
            </a:r>
            <a:endParaRPr lang="ru-RU" sz="2000" dirty="0">
              <a:solidFill>
                <a:schemeClr val="bg1"/>
              </a:solidFill>
            </a:endParaRPr>
          </a:p>
          <a:p>
            <a:pPr marL="904875" lvl="1">
              <a:tabLst>
                <a:tab pos="447675" algn="l"/>
              </a:tabLst>
            </a:pPr>
            <a:endParaRPr lang="ru-RU" sz="2000" dirty="0">
              <a:solidFill>
                <a:schemeClr val="bg1"/>
              </a:solidFill>
            </a:endParaRPr>
          </a:p>
        </p:txBody>
      </p:sp>
    </p:spTree>
    <p:extLst>
      <p:ext uri="{BB962C8B-B14F-4D97-AF65-F5344CB8AC3E}">
        <p14:creationId xmlns:p14="http://schemas.microsoft.com/office/powerpoint/2010/main" val="15611639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365125"/>
            <a:ext cx="11467103" cy="984704"/>
          </a:xfrm>
        </p:spPr>
        <p:txBody>
          <a:bodyPr>
            <a:normAutofit/>
          </a:bodyPr>
          <a:lstStyle/>
          <a:p>
            <a:r>
              <a:rPr lang="ru-RU" sz="4000" b="1" dirty="0">
                <a:solidFill>
                  <a:schemeClr val="bg1"/>
                </a:solidFill>
                <a:latin typeface="+mn-lt"/>
              </a:rPr>
              <a:t>Автопоиск архитектур. </a:t>
            </a:r>
          </a:p>
        </p:txBody>
      </p:sp>
      <p:sp>
        <p:nvSpPr>
          <p:cNvPr id="3" name="Объект 2"/>
          <p:cNvSpPr>
            <a:spLocks noGrp="1"/>
          </p:cNvSpPr>
          <p:nvPr>
            <p:ph idx="1"/>
          </p:nvPr>
        </p:nvSpPr>
        <p:spPr>
          <a:xfrm>
            <a:off x="57150" y="1132114"/>
            <a:ext cx="11700510" cy="5459186"/>
          </a:xfrm>
        </p:spPr>
        <p:txBody>
          <a:bodyPr>
            <a:noAutofit/>
          </a:bodyPr>
          <a:lstStyle/>
          <a:p>
            <a:pPr>
              <a:lnSpc>
                <a:spcPct val="100000"/>
              </a:lnSpc>
              <a:spcBef>
                <a:spcPts val="600"/>
              </a:spcBef>
            </a:pPr>
            <a:r>
              <a:rPr lang="ru-RU" sz="2000" dirty="0" err="1">
                <a:solidFill>
                  <a:schemeClr val="bg1"/>
                </a:solidFill>
              </a:rPr>
              <a:t>Neural</a:t>
            </a:r>
            <a:r>
              <a:rPr lang="ru-RU" sz="2000" dirty="0">
                <a:solidFill>
                  <a:schemeClr val="bg1"/>
                </a:solidFill>
              </a:rPr>
              <a:t> </a:t>
            </a:r>
            <a:r>
              <a:rPr lang="ru-RU" sz="2000" dirty="0" err="1">
                <a:solidFill>
                  <a:schemeClr val="bg1"/>
                </a:solidFill>
              </a:rPr>
              <a:t>Architecture</a:t>
            </a:r>
            <a:r>
              <a:rPr lang="ru-RU" sz="2000" dirty="0">
                <a:solidFill>
                  <a:schemeClr val="bg1"/>
                </a:solidFill>
              </a:rPr>
              <a:t> </a:t>
            </a:r>
            <a:r>
              <a:rPr lang="ru-RU" sz="2000" dirty="0" err="1">
                <a:solidFill>
                  <a:schemeClr val="bg1"/>
                </a:solidFill>
              </a:rPr>
              <a:t>Search</a:t>
            </a:r>
            <a:r>
              <a:rPr lang="ru-RU" sz="2000" dirty="0">
                <a:solidFill>
                  <a:schemeClr val="bg1"/>
                </a:solidFill>
              </a:rPr>
              <a:t> (NAS). </a:t>
            </a:r>
            <a:endParaRPr lang="en-US" sz="2000" dirty="0">
              <a:solidFill>
                <a:schemeClr val="bg1"/>
              </a:solidFill>
            </a:endParaRPr>
          </a:p>
          <a:p>
            <a:pPr>
              <a:lnSpc>
                <a:spcPct val="100000"/>
              </a:lnSpc>
              <a:spcBef>
                <a:spcPts val="600"/>
              </a:spcBef>
            </a:pPr>
            <a:r>
              <a:rPr lang="ru-RU" sz="2000" dirty="0">
                <a:solidFill>
                  <a:schemeClr val="bg1"/>
                </a:solidFill>
              </a:rPr>
              <a:t>Термин </a:t>
            </a:r>
            <a:r>
              <a:rPr lang="ru-RU" sz="2000" dirty="0" err="1">
                <a:solidFill>
                  <a:schemeClr val="bg1"/>
                </a:solidFill>
              </a:rPr>
              <a:t>AutoML</a:t>
            </a:r>
            <a:r>
              <a:rPr lang="ru-RU" sz="2000" dirty="0">
                <a:solidFill>
                  <a:schemeClr val="bg1"/>
                </a:solidFill>
              </a:rPr>
              <a:t> - автоматический поиск архитектур, включает, но не ограничен методами NAS </a:t>
            </a:r>
          </a:p>
          <a:p>
            <a:pPr>
              <a:lnSpc>
                <a:spcPct val="100000"/>
              </a:lnSpc>
              <a:spcBef>
                <a:spcPts val="600"/>
              </a:spcBef>
            </a:pPr>
            <a:r>
              <a:rPr lang="ru-RU" sz="2000" dirty="0">
                <a:solidFill>
                  <a:schemeClr val="bg1"/>
                </a:solidFill>
              </a:rPr>
              <a:t>Методы NAS подразумевают три составляющие</a:t>
            </a:r>
          </a:p>
          <a:p>
            <a:pPr lvl="1">
              <a:lnSpc>
                <a:spcPct val="100000"/>
              </a:lnSpc>
              <a:spcBef>
                <a:spcPts val="1200"/>
              </a:spcBef>
            </a:pPr>
            <a:r>
              <a:rPr lang="ru-RU" sz="2000" dirty="0">
                <a:solidFill>
                  <a:schemeClr val="bg1"/>
                </a:solidFill>
              </a:rPr>
              <a:t>Пространство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Space</a:t>
            </a:r>
            <a:r>
              <a:rPr lang="ru-RU" sz="2000" dirty="0">
                <a:solidFill>
                  <a:schemeClr val="bg1"/>
                </a:solidFill>
              </a:rPr>
              <a:t>)</a:t>
            </a:r>
            <a:r>
              <a:rPr lang="en-US" sz="2000" dirty="0">
                <a:solidFill>
                  <a:schemeClr val="bg1"/>
                </a:solidFill>
              </a:rPr>
              <a:t> - </a:t>
            </a:r>
            <a:r>
              <a:rPr lang="ru-RU" sz="2000" dirty="0">
                <a:solidFill>
                  <a:schemeClr val="bg1"/>
                </a:solidFill>
              </a:rPr>
              <a:t>по каким блокам, по каким видам сверток, функций активации, методом регуляризации искать.</a:t>
            </a:r>
          </a:p>
          <a:p>
            <a:pPr lvl="1">
              <a:lnSpc>
                <a:spcPct val="100000"/>
              </a:lnSpc>
              <a:spcBef>
                <a:spcPts val="1200"/>
              </a:spcBef>
            </a:pPr>
            <a:r>
              <a:rPr lang="ru-RU" sz="2000" dirty="0">
                <a:solidFill>
                  <a:schemeClr val="bg1"/>
                </a:solidFill>
              </a:rPr>
              <a:t>Стратегия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Strategy</a:t>
            </a:r>
            <a:r>
              <a:rPr lang="ru-RU" sz="2000" dirty="0">
                <a:solidFill>
                  <a:schemeClr val="bg1"/>
                </a:solidFill>
              </a:rPr>
              <a:t>) – то как искать, как отбросить ненужное. </a:t>
            </a:r>
          </a:p>
          <a:p>
            <a:pPr lvl="1">
              <a:lnSpc>
                <a:spcPct val="100000"/>
              </a:lnSpc>
              <a:spcBef>
                <a:spcPts val="1200"/>
              </a:spcBef>
            </a:pPr>
            <a:r>
              <a:rPr lang="ru-RU" sz="2000" dirty="0">
                <a:solidFill>
                  <a:schemeClr val="bg1"/>
                </a:solidFill>
              </a:rPr>
              <a:t>Оценка качества модели (</a:t>
            </a:r>
            <a:r>
              <a:rPr lang="ru-RU" sz="2000" dirty="0" err="1">
                <a:solidFill>
                  <a:schemeClr val="bg1"/>
                </a:solidFill>
              </a:rPr>
              <a:t>Performance</a:t>
            </a:r>
            <a:r>
              <a:rPr lang="ru-RU" sz="2000" dirty="0">
                <a:solidFill>
                  <a:schemeClr val="bg1"/>
                </a:solidFill>
              </a:rPr>
              <a:t> </a:t>
            </a:r>
            <a:r>
              <a:rPr lang="ru-RU" sz="2000" dirty="0" err="1">
                <a:solidFill>
                  <a:schemeClr val="bg1"/>
                </a:solidFill>
              </a:rPr>
              <a:t>Estimation</a:t>
            </a:r>
            <a:r>
              <a:rPr lang="ru-RU" sz="2000" dirty="0">
                <a:solidFill>
                  <a:schemeClr val="bg1"/>
                </a:solidFill>
              </a:rPr>
              <a:t> </a:t>
            </a:r>
            <a:r>
              <a:rPr lang="ru-RU" sz="2000" dirty="0" err="1">
                <a:solidFill>
                  <a:schemeClr val="bg1"/>
                </a:solidFill>
              </a:rPr>
              <a:t>Strategy</a:t>
            </a:r>
            <a:r>
              <a:rPr lang="en-US" sz="2000" dirty="0">
                <a:solidFill>
                  <a:schemeClr val="bg1"/>
                </a:solidFill>
              </a:rPr>
              <a:t> or Candidate Evaluation Method</a:t>
            </a:r>
            <a:r>
              <a:rPr lang="ru-RU" sz="2000" dirty="0">
                <a:solidFill>
                  <a:schemeClr val="bg1"/>
                </a:solidFill>
              </a:rPr>
              <a:t>) – например, точность и вычислительная сложность и напр. на неполных данных. </a:t>
            </a:r>
          </a:p>
          <a:p>
            <a:pPr lvl="1">
              <a:lnSpc>
                <a:spcPct val="100000"/>
              </a:lnSpc>
              <a:spcBef>
                <a:spcPts val="600"/>
              </a:spcBef>
            </a:pPr>
            <a:endParaRPr lang="ru-RU" sz="2000" dirty="0">
              <a:solidFill>
                <a:schemeClr val="bg1"/>
              </a:solidFill>
            </a:endParaRPr>
          </a:p>
          <a:p>
            <a:pPr marL="266700" lvl="1">
              <a:lnSpc>
                <a:spcPct val="100000"/>
              </a:lnSpc>
              <a:spcBef>
                <a:spcPts val="600"/>
              </a:spcBef>
            </a:pPr>
            <a:r>
              <a:rPr lang="ru-RU" sz="2000" dirty="0">
                <a:solidFill>
                  <a:schemeClr val="bg1"/>
                </a:solidFill>
              </a:rPr>
              <a:t>Самый большой недостаток </a:t>
            </a:r>
            <a:r>
              <a:rPr lang="en-US" sz="2000" dirty="0">
                <a:solidFill>
                  <a:schemeClr val="bg1"/>
                </a:solidFill>
              </a:rPr>
              <a:t>NAS – </a:t>
            </a:r>
            <a:r>
              <a:rPr lang="ru-RU" sz="2000" dirty="0">
                <a:solidFill>
                  <a:schemeClr val="bg1"/>
                </a:solidFill>
              </a:rPr>
              <a:t>результат зависит от исследователя. </a:t>
            </a:r>
          </a:p>
          <a:p>
            <a:pPr marL="723900" lvl="2">
              <a:lnSpc>
                <a:spcPct val="100000"/>
              </a:lnSpc>
              <a:spcBef>
                <a:spcPts val="600"/>
              </a:spcBef>
            </a:pPr>
            <a:r>
              <a:rPr lang="ru-RU" dirty="0">
                <a:solidFill>
                  <a:schemeClr val="bg1"/>
                </a:solidFill>
              </a:rPr>
              <a:t>На практике </a:t>
            </a:r>
            <a:r>
              <a:rPr lang="en-US" dirty="0">
                <a:solidFill>
                  <a:schemeClr val="bg1"/>
                </a:solidFill>
              </a:rPr>
              <a:t>NAS </a:t>
            </a:r>
            <a:r>
              <a:rPr lang="ru-RU" dirty="0">
                <a:solidFill>
                  <a:schemeClr val="bg1"/>
                </a:solidFill>
              </a:rPr>
              <a:t>используют для широкого тюнинга.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Прямоугольник 5"/>
          <p:cNvSpPr/>
          <p:nvPr/>
        </p:nvSpPr>
        <p:spPr>
          <a:xfrm>
            <a:off x="155575" y="4633663"/>
            <a:ext cx="8759825" cy="45930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p:cNvPicPr>
            <a:picLocks noChangeAspect="1"/>
          </p:cNvPicPr>
          <p:nvPr/>
        </p:nvPicPr>
        <p:blipFill>
          <a:blip r:embed="rId2"/>
          <a:stretch>
            <a:fillRect/>
          </a:stretch>
        </p:blipFill>
        <p:spPr>
          <a:xfrm>
            <a:off x="7413625" y="5425362"/>
            <a:ext cx="3972560" cy="1276735"/>
          </a:xfrm>
          <a:prstGeom prst="rect">
            <a:avLst/>
          </a:prstGeom>
          <a:solidFill>
            <a:schemeClr val="bg1">
              <a:lumMod val="95000"/>
            </a:schemeClr>
          </a:solidFill>
        </p:spPr>
      </p:pic>
    </p:spTree>
    <p:extLst>
      <p:ext uri="{BB962C8B-B14F-4D97-AF65-F5344CB8AC3E}">
        <p14:creationId xmlns:p14="http://schemas.microsoft.com/office/powerpoint/2010/main" val="13270109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a:t>
            </a:r>
            <a:r>
              <a:rPr lang="ru-RU" sz="4800" b="1" dirty="0" smtClean="0">
                <a:solidFill>
                  <a:schemeClr val="bg1"/>
                </a:solidFill>
              </a:rPr>
              <a:t> - апогей </a:t>
            </a:r>
            <a:r>
              <a:rPr lang="en-US" sz="4800" b="1" dirty="0" smtClean="0">
                <a:solidFill>
                  <a:schemeClr val="bg1"/>
                </a:solidFill>
              </a:rPr>
              <a:t>NAS</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a:t>
            </a:r>
            <a:r>
              <a:rPr lang="ru-RU" altLang="ru-RU" sz="2400" b="1" dirty="0" smtClean="0">
                <a:solidFill>
                  <a:schemeClr val="bg1"/>
                </a:solidFill>
              </a:rPr>
              <a:t>фиксировалась</a:t>
            </a:r>
            <a:r>
              <a:rPr lang="en-US" altLang="ru-RU" sz="2400" b="1" dirty="0" smtClean="0">
                <a:solidFill>
                  <a:schemeClr val="bg1"/>
                </a:solidFill>
              </a:rPr>
              <a:t> </a:t>
            </a:r>
            <a:r>
              <a:rPr lang="ru-RU" altLang="ru-RU" sz="2400" b="1" dirty="0" smtClean="0">
                <a:solidFill>
                  <a:schemeClr val="bg1"/>
                </a:solidFill>
              </a:rPr>
              <a:t>в виде </a:t>
            </a:r>
            <a:r>
              <a:rPr lang="en-US" altLang="ru-RU" sz="2400" b="1" dirty="0" err="1" smtClean="0">
                <a:solidFill>
                  <a:schemeClr val="bg1"/>
                </a:solidFill>
              </a:rPr>
              <a:t>ResNet</a:t>
            </a:r>
            <a:r>
              <a:rPr lang="ru-RU" altLang="ru-RU" sz="2400" b="1" dirty="0" smtClean="0">
                <a:solidFill>
                  <a:schemeClr val="bg1"/>
                </a:solidFill>
              </a:rPr>
              <a:t>.</a:t>
            </a:r>
            <a:endParaRPr lang="ru-RU" altLang="ru-RU" sz="2400" b="1"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width</a:t>
            </a:r>
            <a:r>
              <a:rPr lang="ru-RU" altLang="ru-RU" sz="16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depth</a:t>
            </a:r>
            <a:r>
              <a:rPr lang="ru-RU" altLang="ru-RU" sz="1600" dirty="0">
                <a:solidFill>
                  <a:schemeClr val="bg1"/>
                </a:solidFill>
              </a:rPr>
              <a:t>, 𝐿∼𝛽: </a:t>
            </a:r>
            <a:r>
              <a:rPr lang="ru-RU" altLang="ru-RU" sz="1600" b="1" dirty="0">
                <a:solidFill>
                  <a:schemeClr val="bg1"/>
                </a:solidFill>
              </a:rPr>
              <a:t>число слоев в </a:t>
            </a:r>
            <a:r>
              <a:rPr lang="ru-RU" altLang="ru-RU" sz="1600" b="1" dirty="0" err="1" smtClean="0">
                <a:solidFill>
                  <a:schemeClr val="bg1"/>
                </a:solidFill>
              </a:rPr>
              <a:t>блоке</a:t>
            </a:r>
            <a:r>
              <a:rPr lang="ru-RU" altLang="ru-RU" sz="1600" dirty="0" err="1" smtClean="0">
                <a:solidFill>
                  <a:schemeClr val="bg1"/>
                </a:solidFill>
              </a:rPr>
              <a:t>.То</a:t>
            </a:r>
            <a:r>
              <a:rPr lang="en-US" altLang="ru-RU" sz="1600" dirty="0" smtClean="0">
                <a:solidFill>
                  <a:schemeClr val="bg1"/>
                </a:solidFill>
              </a:rPr>
              <a:t> </a:t>
            </a:r>
            <a:r>
              <a:rPr lang="ru-RU" altLang="ru-RU" sz="16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1600" b="1" dirty="0" err="1">
                <a:solidFill>
                  <a:schemeClr val="bg1"/>
                </a:solidFill>
              </a:rPr>
              <a:t>Input</a:t>
            </a:r>
            <a:r>
              <a:rPr lang="ru-RU" altLang="ru-RU" sz="1600" b="1" dirty="0">
                <a:solidFill>
                  <a:schemeClr val="bg1"/>
                </a:solidFill>
              </a:rPr>
              <a:t> </a:t>
            </a:r>
            <a:r>
              <a:rPr lang="ru-RU" altLang="ru-RU" sz="1600" b="1" dirty="0" err="1">
                <a:solidFill>
                  <a:schemeClr val="bg1"/>
                </a:solidFill>
              </a:rPr>
              <a:t>resolution</a:t>
            </a:r>
            <a:r>
              <a:rPr lang="ru-RU" altLang="ru-RU" sz="1600" b="1" dirty="0">
                <a:solidFill>
                  <a:schemeClr val="bg1"/>
                </a:solidFill>
              </a:rPr>
              <a:t> </a:t>
            </a:r>
            <a:r>
              <a:rPr lang="ru-RU" altLang="ru-RU" sz="16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sz="1400"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200" dirty="0"/>
          </a:p>
        </p:txBody>
      </p:sp>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TextBox 5"/>
          <p:cNvSpPr txBox="1"/>
          <p:nvPr/>
        </p:nvSpPr>
        <p:spPr>
          <a:xfrm>
            <a:off x="9572625" y="695396"/>
            <a:ext cx="1613903" cy="369332"/>
          </a:xfrm>
          <a:prstGeom prst="rect">
            <a:avLst/>
          </a:prstGeom>
          <a:noFill/>
        </p:spPr>
        <p:txBody>
          <a:bodyPr wrap="none" rtlCol="0">
            <a:spAutoFit/>
          </a:bodyPr>
          <a:lstStyle/>
          <a:p>
            <a:r>
              <a:rPr lang="ru-RU" altLang="ru-RU" dirty="0">
                <a:solidFill>
                  <a:schemeClr val="bg1"/>
                </a:solidFill>
              </a:rPr>
              <a:t>MB</a:t>
            </a:r>
            <a:r>
              <a:rPr lang="en-US" altLang="ru-RU" dirty="0">
                <a:solidFill>
                  <a:schemeClr val="bg1"/>
                </a:solidFill>
              </a:rPr>
              <a:t>Conv6 </a:t>
            </a:r>
            <a:r>
              <a:rPr lang="ru-RU" altLang="ru-RU" dirty="0">
                <a:solidFill>
                  <a:schemeClr val="bg1"/>
                </a:solidFill>
              </a:rPr>
              <a:t>Блок</a:t>
            </a:r>
            <a:endParaRPr lang="ru-RU" dirty="0">
              <a:solidFill>
                <a:schemeClr val="bg1"/>
              </a:solidFill>
            </a:endParaRPr>
          </a:p>
        </p:txBody>
      </p:sp>
      <p:pic>
        <p:nvPicPr>
          <p:cNvPr id="11" name="Рисунок 10"/>
          <p:cNvPicPr>
            <a:picLocks noChangeAspect="1"/>
          </p:cNvPicPr>
          <p:nvPr/>
        </p:nvPicPr>
        <p:blipFill>
          <a:blip r:embed="rId2"/>
          <a:stretch>
            <a:fillRect/>
          </a:stretch>
        </p:blipFill>
        <p:spPr>
          <a:xfrm>
            <a:off x="9572625" y="1074564"/>
            <a:ext cx="2487328" cy="4452104"/>
          </a:xfrm>
          <a:prstGeom prst="rect">
            <a:avLst/>
          </a:prstGeom>
          <a:solidFill>
            <a:schemeClr val="bg1">
              <a:lumMod val="95000"/>
            </a:schemeClr>
          </a:solidFill>
        </p:spPr>
      </p:pic>
      <p:sp>
        <p:nvSpPr>
          <p:cNvPr id="8" name="Прямоугольник 7"/>
          <p:cNvSpPr/>
          <p:nvPr/>
        </p:nvSpPr>
        <p:spPr>
          <a:xfrm>
            <a:off x="298301" y="1074564"/>
            <a:ext cx="7794566" cy="72859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p:cNvSpPr txBox="1"/>
          <p:nvPr/>
        </p:nvSpPr>
        <p:spPr>
          <a:xfrm>
            <a:off x="10934675" y="2632270"/>
            <a:ext cx="925253" cy="369332"/>
          </a:xfrm>
          <a:prstGeom prst="rect">
            <a:avLst/>
          </a:prstGeom>
          <a:solidFill>
            <a:schemeClr val="bg1">
              <a:lumMod val="95000"/>
            </a:schemeClr>
          </a:solidFill>
        </p:spPr>
        <p:txBody>
          <a:bodyPr wrap="none" rtlCol="0">
            <a:spAutoFit/>
          </a:bodyPr>
          <a:lstStyle/>
          <a:p>
            <a:r>
              <a:rPr lang="en-US" dirty="0"/>
              <a:t>SE </a:t>
            </a:r>
            <a:r>
              <a:rPr lang="en-US" dirty="0" err="1"/>
              <a:t>Блок</a:t>
            </a:r>
            <a:endParaRPr lang="ru-RU" dirty="0"/>
          </a:p>
        </p:txBody>
      </p:sp>
      <p:pic>
        <p:nvPicPr>
          <p:cNvPr id="10" name="Picture 2" descr="ResNet | PyTorch">
            <a:extLst>
              <a:ext uri="{FF2B5EF4-FFF2-40B4-BE49-F238E27FC236}">
                <a16:creationId xmlns:a16="http://schemas.microsoft.com/office/drawing/2014/main" id="{8726ACAF-0DF9-EBA2-510E-69AB6F0F91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24"/>
          <a:stretch/>
        </p:blipFill>
        <p:spPr bwMode="auto">
          <a:xfrm>
            <a:off x="1220085" y="3525865"/>
            <a:ext cx="8017660" cy="327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9207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r>
                  <a:rPr lang="ru-RU" sz="2200" dirty="0" err="1">
                    <a:solidFill>
                      <a:schemeClr val="bg1"/>
                    </a:solidFill>
                  </a:rPr>
                  <a:t>MixUp</a:t>
                </a:r>
                <a:r>
                  <a:rPr lang="ru-RU" sz="2200" dirty="0">
                    <a:solidFill>
                      <a:schemeClr val="bg1"/>
                    </a:solidFill>
                  </a:rPr>
                  <a:t> - наложение изображений и сложение меток в соответствующих прозрачности пропорциях </a:t>
                </a:r>
              </a:p>
              <a:p>
                <a:pPr marL="742950" lvl="1" indent="-285750"/>
                <a:r>
                  <a:rPr lang="ru-RU" sz="2200" dirty="0" err="1">
                    <a:solidFill>
                      <a:schemeClr val="bg1"/>
                    </a:solidFill>
                  </a:rPr>
                  <a:t>CutMix</a:t>
                </a:r>
                <a:r>
                  <a:rPr lang="ru-RU" sz="2200" dirty="0">
                    <a:solidFill>
                      <a:schemeClr val="bg1"/>
                    </a:solidFill>
                  </a:rPr>
                  <a:t> - вставка частей изображений и  и сложение меток в соответствующих площади пропорциях. </a:t>
                </a:r>
                <a:endParaRPr lang="en-US" sz="2200" dirty="0">
                  <a:solidFill>
                    <a:schemeClr val="bg1"/>
                  </a:solidFill>
                </a:endParaRPr>
              </a:p>
              <a:p>
                <a:pPr marL="742950" lvl="1" indent="-285750"/>
                <a:r>
                  <a:rPr lang="en-US" sz="2200" dirty="0" err="1">
                    <a:solidFill>
                      <a:schemeClr val="bg1"/>
                    </a:solidFill>
                  </a:rPr>
                  <a:t>AugMix</a:t>
                </a:r>
                <a:r>
                  <a:rPr lang="en-US" sz="2200" dirty="0">
                    <a:solidFill>
                      <a:schemeClr val="bg1"/>
                    </a:solidFill>
                  </a:rPr>
                  <a:t> – </a:t>
                </a:r>
                <a:r>
                  <a:rPr lang="ru-RU" sz="2200" dirty="0">
                    <a:solidFill>
                      <a:schemeClr val="bg1"/>
                    </a:solidFill>
                  </a:rPr>
                  <a:t>сложение разных видов аугментации с весами. + изменить метки</a:t>
                </a:r>
              </a:p>
              <a:p>
                <a:pPr marL="788988" lvl="2" indent="-331788" eaLnBrk="0" fontAlgn="base" hangingPunct="0">
                  <a:lnSpc>
                    <a:spcPct val="100000"/>
                  </a:lnSpc>
                  <a:spcBef>
                    <a:spcPct val="0"/>
                  </a:spcBef>
                  <a:spcAft>
                    <a:spcPct val="0"/>
                  </a:spcAft>
                </a:pPr>
                <a:r>
                  <a:rPr lang="ru-RU" altLang="ru-RU" sz="2200" dirty="0">
                    <a:solidFill>
                      <a:schemeClr val="bg1"/>
                    </a:solidFill>
                  </a:rPr>
                  <a:t>Обучение с добавлением шумов к меткам (</a:t>
                </a:r>
                <a:r>
                  <a:rPr lang="en-US" altLang="ru-RU" sz="2200" dirty="0">
                    <a:solidFill>
                      <a:schemeClr val="bg1"/>
                    </a:solidFill>
                  </a:rPr>
                  <a:t>soft, smooth</a:t>
                </a:r>
                <a:r>
                  <a:rPr lang="ru-RU" altLang="ru-RU" sz="2200" dirty="0">
                    <a:solidFill>
                      <a:schemeClr val="bg1"/>
                    </a:solidFill>
                  </a:rPr>
                  <a:t> </a:t>
                </a:r>
                <a:r>
                  <a:rPr lang="en-US" altLang="ru-RU" sz="2200" dirty="0">
                    <a:solidFill>
                      <a:schemeClr val="bg1"/>
                    </a:solidFill>
                  </a:rPr>
                  <a:t>labels);    </a:t>
                </a:r>
                <a:endParaRPr lang="ru-RU" altLang="ru-RU" sz="2200" dirty="0">
                  <a:solidFill>
                    <a:schemeClr val="bg1"/>
                  </a:solidFill>
                </a:endParaRPr>
              </a:p>
              <a:p>
                <a:pPr marL="788988" lvl="2" indent="-331788" eaLnBrk="0" fontAlgn="base" hangingPunct="0">
                  <a:lnSpc>
                    <a:spcPct val="100000"/>
                  </a:lnSpc>
                  <a:spcBef>
                    <a:spcPct val="0"/>
                  </a:spcBef>
                  <a:spcAft>
                    <a:spcPct val="0"/>
                  </a:spcAft>
                </a:pPr>
                <a:r>
                  <a:rPr lang="ru-RU" altLang="ru-RU" sz="2200" dirty="0" err="1">
                    <a:solidFill>
                      <a:schemeClr val="bg1"/>
                    </a:solidFill>
                  </a:rPr>
                  <a:t>Temperature</a:t>
                </a:r>
                <a:r>
                  <a:rPr lang="ru-RU" altLang="ru-RU" sz="2200" dirty="0">
                    <a:solidFill>
                      <a:schemeClr val="bg1"/>
                    </a:solidFill>
                  </a:rPr>
                  <a:t> </a:t>
                </a:r>
                <a:r>
                  <a:rPr lang="ru-RU" altLang="ru-RU" sz="2200" dirty="0" err="1">
                    <a:solidFill>
                      <a:schemeClr val="bg1"/>
                    </a:solidFill>
                  </a:rPr>
                  <a:t>learning</a:t>
                </a:r>
                <a:r>
                  <a:rPr lang="ru-RU" altLang="ru-RU" sz="2200" dirty="0">
                    <a:solidFill>
                      <a:schemeClr val="bg1"/>
                    </a:solidFill>
                  </a:rPr>
                  <a:t>: детерминированное сглаживание </a:t>
                </a:r>
                <a14:m>
                  <m:oMath xmlns:m="http://schemas.openxmlformats.org/officeDocument/2006/math">
                    <m:r>
                      <a:rPr lang="ru-RU" altLang="ru-RU" sz="2200" i="1" dirty="0">
                        <a:solidFill>
                          <a:schemeClr val="bg1"/>
                        </a:solidFill>
                        <a:latin typeface="Cambria Math" panose="02040503050406030204" pitchFamily="18" charset="0"/>
                      </a:rPr>
                      <m:t>𝑠𝑜𝑓𝑡𝑚𝑎</m:t>
                    </m:r>
                    <m:r>
                      <a:rPr lang="en-US" altLang="ru-RU" sz="2200" i="1" dirty="0">
                        <a:solidFill>
                          <a:schemeClr val="bg1"/>
                        </a:solidFill>
                        <a:latin typeface="Cambria Math" panose="02040503050406030204" pitchFamily="18" charset="0"/>
                      </a:rPr>
                      <m:t>𝑥</m:t>
                    </m:r>
                  </m:oMath>
                </a14:m>
                <a:r>
                  <a:rPr lang="ru-RU" altLang="ru-RU" sz="2200" i="1" dirty="0">
                    <a:solidFill>
                      <a:schemeClr val="bg1"/>
                    </a:solidFill>
                  </a:rPr>
                  <a:t> </a:t>
                </a:r>
                <a:r>
                  <a:rPr lang="ru-RU" altLang="ru-RU" sz="2200" dirty="0">
                    <a:solidFill>
                      <a:schemeClr val="bg1"/>
                    </a:solidFill>
                  </a:rPr>
                  <a:t>для </a:t>
                </a:r>
                <a:r>
                  <a:rPr lang="en-US" altLang="ru-RU" sz="2200" dirty="0">
                    <a:solidFill>
                      <a:schemeClr val="bg1"/>
                    </a:solidFill>
                  </a:rPr>
                  <a:t>O</a:t>
                </a:r>
                <a:r>
                  <a:rPr lang="ru-RU" altLang="ru-RU" sz="2200" dirty="0" err="1">
                    <a:solidFill>
                      <a:schemeClr val="bg1"/>
                    </a:solidFill>
                  </a:rPr>
                  <a:t>ne</a:t>
                </a:r>
                <a:r>
                  <a:rPr lang="en-US" altLang="ru-RU" sz="2200" dirty="0">
                    <a:solidFill>
                      <a:schemeClr val="bg1"/>
                    </a:solidFill>
                  </a:rPr>
                  <a:t> </a:t>
                </a:r>
                <a:r>
                  <a:rPr lang="ru-RU" altLang="ru-RU" sz="2200" dirty="0" err="1">
                    <a:solidFill>
                      <a:schemeClr val="bg1"/>
                    </a:solidFill>
                  </a:rPr>
                  <a:t>Ho</a:t>
                </a:r>
                <a:r>
                  <a:rPr lang="en-US" altLang="ru-RU" sz="2200" dirty="0">
                    <a:solidFill>
                      <a:schemeClr val="bg1"/>
                    </a:solidFill>
                  </a:rPr>
                  <a:t>t encoding</a:t>
                </a:r>
                <a:endParaRPr lang="ru-RU" altLang="ru-RU" sz="2200" dirty="0">
                  <a:solidFill>
                    <a:schemeClr val="bg1"/>
                  </a:solidFill>
                </a:endParaRPr>
              </a:p>
              <a:p>
                <a:pPr marL="788988" lvl="2" indent="-331788" algn="ctr" eaLnBrk="0" fontAlgn="base" hangingPunct="0">
                  <a:lnSpc>
                    <a:spcPct val="100000"/>
                  </a:lnSpc>
                  <a:spcBef>
                    <a:spcPct val="0"/>
                  </a:spcBef>
                  <a:spcAft>
                    <a:spcPct val="0"/>
                  </a:spcAft>
                  <a:buNone/>
                </a:pPr>
                <a14:m>
                  <m:oMath xmlns:m="http://schemas.openxmlformats.org/officeDocument/2006/math">
                    <m:sSub>
                      <m:sSubPr>
                        <m:ctrlPr>
                          <a:rPr lang="ru-RU" altLang="ru-RU" sz="2200" i="1" dirty="0" err="1">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𝑠𝑜𝑓𝑡𝑚𝑎𝑥</m:t>
                        </m:r>
                      </m:e>
                      <m:sub>
                        <m:r>
                          <a:rPr lang="ru-RU" altLang="ru-RU" sz="2200" i="1" dirty="0" err="1">
                            <a:solidFill>
                              <a:schemeClr val="bg1"/>
                            </a:solidFill>
                            <a:latin typeface="Cambria Math" panose="02040503050406030204" pitchFamily="18" charset="0"/>
                          </a:rPr>
                          <m:t>𝜏</m:t>
                        </m:r>
                      </m:sub>
                    </m:sSub>
                    <m:d>
                      <m:dPr>
                        <m:ctrlPr>
                          <a:rPr lang="ru-RU" altLang="ru-RU" sz="2200" i="1" dirty="0">
                            <a:solidFill>
                              <a:schemeClr val="bg1"/>
                            </a:solidFill>
                            <a:latin typeface="Cambria Math" panose="02040503050406030204" pitchFamily="18" charset="0"/>
                          </a:rPr>
                        </m:ctrlPr>
                      </m:dPr>
                      <m:e>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𝑖</m:t>
                            </m:r>
                          </m:sub>
                        </m:sSub>
                      </m:e>
                    </m:d>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func>
                          <m:funcPr>
                            <m:ctrlPr>
                              <a:rPr lang="ru-RU" altLang="ru-RU" sz="2200" i="1" dirty="0">
                                <a:solidFill>
                                  <a:schemeClr val="bg1"/>
                                </a:solidFill>
                                <a:latin typeface="Cambria Math" panose="02040503050406030204" pitchFamily="18" charset="0"/>
                              </a:rPr>
                            </m:ctrlPr>
                          </m:funcPr>
                          <m:fName>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err="1">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en-US" altLang="ru-RU" sz="2200" i="1" dirty="0">
                                            <a:solidFill>
                                              <a:schemeClr val="bg1"/>
                                            </a:solidFill>
                                            <a:latin typeface="Cambria Math" panose="02040503050406030204" pitchFamily="18" charset="0"/>
                                          </a:rPr>
                                          <m:t>𝑖</m:t>
                                        </m:r>
                                      </m:sub>
                                    </m:sSub>
                                  </m:num>
                                  <m:den>
                                    <m:r>
                                      <a:rPr lang="ru-RU" altLang="ru-RU" sz="2200" i="1" dirty="0" err="1">
                                        <a:solidFill>
                                          <a:schemeClr val="bg1"/>
                                        </a:solidFill>
                                        <a:latin typeface="Cambria Math" panose="02040503050406030204" pitchFamily="18" charset="0"/>
                                      </a:rPr>
                                      <m:t>𝜏</m:t>
                                    </m:r>
                                  </m:den>
                                </m:f>
                              </m:e>
                            </m:d>
                          </m:e>
                        </m:func>
                      </m:num>
                      <m:den>
                        <m:func>
                          <m:funcPr>
                            <m:ctrlPr>
                              <a:rPr lang="ru-RU" altLang="ru-RU" sz="2200" i="1" dirty="0">
                                <a:solidFill>
                                  <a:schemeClr val="bg1"/>
                                </a:solidFill>
                                <a:latin typeface="Cambria Math" panose="02040503050406030204" pitchFamily="18" charset="0"/>
                              </a:rPr>
                            </m:ctrlPr>
                          </m:funcPr>
                          <m:fName>
                            <m:r>
                              <a:rPr lang="ru-RU" altLang="ru-RU" sz="2200" i="1" dirty="0">
                                <a:solidFill>
                                  <a:schemeClr val="bg1"/>
                                </a:solidFill>
                                <a:latin typeface="Cambria Math" panose="02040503050406030204" pitchFamily="18" charset="0"/>
                              </a:rPr>
                              <m:t>∑</m:t>
                            </m:r>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𝑗</m:t>
                                        </m:r>
                                      </m:sub>
                                    </m:sSub>
                                  </m:num>
                                  <m:den>
                                    <m:r>
                                      <a:rPr lang="ru-RU" altLang="ru-RU" sz="2200" i="1" dirty="0">
                                        <a:solidFill>
                                          <a:schemeClr val="bg1"/>
                                        </a:solidFill>
                                        <a:latin typeface="Cambria Math" panose="02040503050406030204" pitchFamily="18" charset="0"/>
                                      </a:rPr>
                                      <m:t>𝜏</m:t>
                                    </m:r>
                                  </m:den>
                                </m:f>
                              </m:e>
                            </m:d>
                          </m:e>
                        </m:func>
                      </m:den>
                    </m:f>
                    <m:r>
                      <a:rPr lang="ru-RU" altLang="ru-RU" sz="2200" i="1" dirty="0">
                        <a:solidFill>
                          <a:schemeClr val="bg1"/>
                        </a:solidFill>
                        <a:latin typeface="Cambria Math" panose="02040503050406030204" pitchFamily="18" charset="0"/>
                      </a:rPr>
                      <m:t>, </m:t>
                    </m:r>
                  </m:oMath>
                </a14:m>
                <a:r>
                  <a:rPr lang="ru-RU" altLang="ru-RU" sz="2200" dirty="0">
                    <a:solidFill>
                      <a:schemeClr val="bg1"/>
                    </a:solidFill>
                  </a:rPr>
                  <a:t>𝜏∈(0,1]</a:t>
                </a: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49" t="-1020" b="-15646"/>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extLst>
              <p:ext uri="{D42A27DB-BD31-4B8C-83A1-F6EECF244321}">
                <p14:modId xmlns:p14="http://schemas.microsoft.com/office/powerpoint/2010/main" val="2519252216"/>
              </p:ext>
            </p:extLst>
          </p:nvPr>
        </p:nvGraphicFramePr>
        <p:xfrm>
          <a:off x="8743967" y="43370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endParaRPr lang="ru-RU" dirty="0"/>
                    </a:p>
                  </a:txBody>
                  <a:tcPr/>
                </a:tc>
                <a:tc>
                  <a:txBody>
                    <a:bodyPr/>
                    <a:lstStyle/>
                    <a:p>
                      <a:endParaRPr lang="ru-RU"/>
                    </a:p>
                  </a:txBody>
                  <a:tcPr/>
                </a:tc>
                <a:tc>
                  <a:txBody>
                    <a:bodyPr/>
                    <a:lstStyle/>
                    <a:p>
                      <a:endParaRPr lang="ru-RU"/>
                    </a:p>
                  </a:txBody>
                  <a:tcPr/>
                </a:tc>
                <a:tc>
                  <a:txBody>
                    <a:bodyPr/>
                    <a:lstStyle/>
                    <a:p>
                      <a:endParaRPr lang="ru-RU" dirty="0"/>
                    </a:p>
                  </a:txBody>
                  <a:tcPr/>
                </a:tc>
                <a:extLst>
                  <a:ext uri="{0D108BD9-81ED-4DB2-BD59-A6C34878D82A}">
                    <a16:rowId xmlns:a16="http://schemas.microsoft.com/office/drawing/2014/main" val="4029419828"/>
                  </a:ext>
                </a:extLst>
              </a:tr>
            </a:tbl>
          </a:graphicData>
        </a:graphic>
      </p:graphicFrame>
    </p:spTree>
    <p:extLst>
      <p:ext uri="{BB962C8B-B14F-4D97-AF65-F5344CB8AC3E}">
        <p14:creationId xmlns:p14="http://schemas.microsoft.com/office/powerpoint/2010/main" val="2301271872"/>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787</TotalTime>
  <Words>3146</Words>
  <Application>Microsoft Office PowerPoint</Application>
  <PresentationFormat>Широкоэкранный</PresentationFormat>
  <Paragraphs>390</Paragraphs>
  <Slides>44</Slides>
  <Notes>1</Notes>
  <HiddenSlides>15</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44</vt:i4>
      </vt:variant>
    </vt:vector>
  </HeadingPairs>
  <TitlesOfParts>
    <vt:vector size="53" baseType="lpstr">
      <vt:lpstr>Arial</vt:lpstr>
      <vt:lpstr>Calibri</vt:lpstr>
      <vt:lpstr>Calibri Light</vt:lpstr>
      <vt:lpstr>Cambria Math</vt:lpstr>
      <vt:lpstr>Charter</vt:lpstr>
      <vt:lpstr>Charter</vt:lpstr>
      <vt:lpstr>Helvetica Neue</vt:lpstr>
      <vt:lpstr>Times New Roman</vt:lpstr>
      <vt:lpstr>Тема Office</vt:lpstr>
      <vt:lpstr>Презентация PowerPoint</vt:lpstr>
      <vt:lpstr>Термин «компьютерное зрение»</vt:lpstr>
      <vt:lpstr>Архитектуры. Тенденции</vt:lpstr>
      <vt:lpstr>Архитектура LeNet </vt:lpstr>
      <vt:lpstr>AlexNet (2012)</vt:lpstr>
      <vt:lpstr>Проблемы современных нейронных сетей</vt:lpstr>
      <vt:lpstr>Автопоиск архитектур. </vt:lpstr>
      <vt:lpstr>Архитектура EfficientNet  - апогей NAS</vt:lpstr>
      <vt:lpstr>Оптимизация стратегии обучения</vt:lpstr>
      <vt:lpstr>Оптимизация стратегии обучения</vt:lpstr>
      <vt:lpstr>Стратегии обучения и meta-learning</vt:lpstr>
      <vt:lpstr>Другие  методы нормализации </vt:lpstr>
      <vt:lpstr>Альтернативы батч-норме NFNet 2020</vt:lpstr>
      <vt:lpstr>Архитектуры трансформеры - VIT</vt:lpstr>
      <vt:lpstr>Архитектуры трансформеры - VIT</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Базовые вопросы</vt:lpstr>
      <vt:lpstr>Базовые вопросы</vt:lpstr>
      <vt:lpstr>Базовые вопросы</vt:lpstr>
      <vt:lpstr>Вопросы повышенной сложности</vt:lpstr>
      <vt:lpstr>Вопросы повышенной сложности</vt:lpstr>
      <vt:lpstr>Вопросы повышенной сложности</vt:lpstr>
      <vt:lpstr>Вопросы повышенной сложности</vt:lpstr>
      <vt:lpstr>Вопросы повышенной сложности</vt:lpstr>
      <vt:lpstr>Вопросы повышенной сложности</vt:lpstr>
      <vt:lpstr>Zero-shot learning architectures </vt:lpstr>
      <vt:lpstr>Стратегии обучения учитель-учиник</vt:lpstr>
      <vt:lpstr>Методы нормализации весовых параметров</vt:lpstr>
      <vt:lpstr>Альтернативы батч-норме</vt:lpstr>
      <vt:lpstr>Обучение EfficientNet 2020-2021</vt:lpstr>
      <vt:lpstr>Обучение EfficientNet 2020-2021</vt:lpstr>
      <vt:lpstr>Альтернативы батч-норме</vt:lpstr>
      <vt:lpstr>Альтернативы батч-норме</vt:lpstr>
      <vt:lpstr>Архитектуры. Тенденции</vt:lpstr>
      <vt:lpstr>Другие  методы нормализации </vt:lpstr>
      <vt:lpstr>Методы нормализации весовых параметров</vt:lpstr>
      <vt:lpstr>Архитектуры трансформеры - VIT</vt:lpstr>
      <vt:lpstr>Архитектуры трансформеры - VIT</vt:lpstr>
      <vt:lpstr>Трансформеры, полно-связные или сверточные сети</vt:lpstr>
      <vt:lpstr>Трансформеры, полно-связные или сверточные сети</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Обобщение, тренды,</dc:title>
  <dc:creator>Ронкин Михаил Владимирович</dc:creator>
  <cp:lastModifiedBy>Ронкин Михаил Владимирович</cp:lastModifiedBy>
  <cp:revision>74</cp:revision>
  <dcterms:created xsi:type="dcterms:W3CDTF">2021-12-17T14:11:05Z</dcterms:created>
  <dcterms:modified xsi:type="dcterms:W3CDTF">2023-12-13T15:43:36Z</dcterms:modified>
</cp:coreProperties>
</file>